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73" r:id="rId13"/>
    <p:sldId id="270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94B7-3452-4495-B5EF-E2D52EC98A9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958E-B1AD-4F29-9067-82BACB3EB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0FC281-C210-4096-945E-37C2E6651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B731EC-24A3-4876-985B-DB918121A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CB37D7-FF98-4899-95F9-7E3BF9EA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B5ED-1A1D-4038-8A1D-927C7ECADDBA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055340-A18D-49DA-93FE-CB08C0D9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EA269E-B3A5-489C-9787-BBA6A0EE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3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0E4EE6-76E5-461D-9CC7-FFDA2F5D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190B37-6444-4E3A-871C-E7910EAB3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3DA65F-EDBE-447F-8A66-33B78920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89D8-AE3E-4F43-AB10-1EE7DACB4244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19595B-C66E-4B74-9145-70BCCD0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4EABAE-CEF1-4658-8437-E6C73450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5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1A3D8FF-A644-414A-8A0A-97072DEC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D9C5DD-2285-4AD7-8DC3-612E8A233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49498B-1659-45E2-8545-3886C8E2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DF6F-E252-4165-A30B-D69371E3219D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327464-A200-4A47-8E88-2A5E6BA6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0A5F3-FC56-474E-B1CA-145F3593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BBF845-CC02-4B2F-AAB1-F5E6FE90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F86FF0-A89D-4374-BB10-025E0759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49B623-A6DC-488B-9B32-C5FDEF99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4F95-EBD0-419F-96CE-140CC9818FD1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9D71F1-31B4-4E2E-A271-FA8734F8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8BC79F-7868-4B9F-B9F7-5FCA539A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2CF87-3ADF-45FC-AC42-0E94BA21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FE4736-3371-40AD-BADC-DD2D39BFD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5FD3A0-4F35-45A8-8CFE-88E3078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4846-1982-4DC0-AB8B-9BC08BAA6BED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52B731-DA25-4F1B-9AE1-2DA15D8D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24B799-7ABB-4D6A-8FFB-7942A360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7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41398-F354-4502-8C85-15592D3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FD42BD-FB48-40EB-B12C-350FE4821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E66B00-F5EC-49A7-ABA4-E12C9E0F3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33B29F-3A30-4062-8D79-C09B69D6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E24-A53F-402F-9E92-E07A097EC833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8B5034-0159-49A9-BC16-CE62EDB8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EC34B0-5F98-4617-A369-0FE2E265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5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16CD09-6562-4F25-909F-BF83421A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371D7D-99E1-4A18-B293-C3705F53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23A98D-07BE-43F8-9C39-394688DD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757ECC6-1383-45E9-857B-04AB1BDBA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8DA8EF-9666-4C1E-BE25-0B267F9A4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6089768-FF2B-4953-BADB-F8212781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3591-7EA2-4153-A0CF-A3F7248AFD81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0D8AA68-229C-4E4D-BC7C-1A5DC961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9CA2128-0319-44DF-AE12-AC4EB131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5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435AE4-40C5-4FFB-9D92-CD594401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890410-8B09-4A55-9F51-B26970A4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92A-10B0-4A00-996D-CFCE4BEA53FA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55E1F85-B37B-47BB-B2A1-EE074983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B8C58F7-F176-472F-9ED3-F1C29E1E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3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11C67FE-6FF8-487E-9EA8-8BD53856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FE87-B660-49D2-B42A-0873DCD04230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0E72575-D5D6-480A-92DD-EF52EDAD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6B3E4F-E640-4BA0-87DD-ABBDC7D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43681-E2DD-4953-A37E-5CE71A11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2BE013-449B-4946-8874-AC381710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EF49A2-9469-48F4-B6FB-FB7EDE2C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8EE622-4196-4688-AE87-DF57EEAD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97F5-E640-465F-963F-083AF228357D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02A9E6-EA5C-45B0-8B51-B5012AF2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9E8C08-F5B8-41D8-9318-106DA58D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4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6F8D64-DC47-46E9-B4E2-84558FB7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0BADD23-2EFB-455A-9474-B818BA95F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6013389-861B-410B-8023-F13F278C1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A8C8774-8215-4B71-8AE8-06A42984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784E-8480-4BDA-9D92-19E6E111D5D1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713392-54D2-487D-8416-6169230D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270DD1-43F2-4BC2-B90E-08D838FE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0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7A869F-B788-481D-BA97-B2855BC6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350FC8-D3B6-423E-8986-C90FE17FA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2FDC7C-578E-464C-94AE-F2EC519FD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493A-9FCE-43BA-AE04-9DE8966AFD0F}" type="datetime1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336724-A38A-4709-9619-E069CC763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ABA404-2838-4555-AE00-26CBA7B00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4B09-0894-4087-BC39-3308D53BE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54C619-EF25-43B4-B96B-5E357610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927" y="1329656"/>
            <a:ext cx="1012131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+mn-lt"/>
              </a:rPr>
              <a:t>Композиционные сцинтилляционные материалы для волоконно-оптического нейтронного детектора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663F7D-A6B6-4D18-9435-292B6A2FB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699" y="4557237"/>
            <a:ext cx="7675838" cy="836802"/>
          </a:xfrm>
        </p:spPr>
        <p:txBody>
          <a:bodyPr>
            <a:noAutofit/>
          </a:bodyPr>
          <a:lstStyle/>
          <a:p>
            <a:pPr marR="102870" algn="ctr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П.Б. 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Басков</a:t>
            </a:r>
            <a:r>
              <a:rPr lang="ru-RU" sz="20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Бондаренко</a:t>
            </a:r>
            <a:r>
              <a:rPr lang="ru-RU" sz="20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Я.В. 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Глазюк</a:t>
            </a:r>
            <a:r>
              <a:rPr lang="ru-RU" sz="20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А.А. Намакшинас</a:t>
            </a:r>
            <a:r>
              <a:rPr lang="ru-RU" sz="2000" b="1" u="sng" baseline="30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R="102870">
              <a:lnSpc>
                <a:spcPct val="107000"/>
              </a:lnSpc>
            </a:pPr>
            <a:r>
              <a:rPr lang="ru-RU" sz="20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АО «ВНИИХТ» –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sz="2000" b="1" baseline="30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«Красная Звезда» – Москва,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5511E0-1F48-4532-96AA-F76B3D0C770D}"/>
              </a:ext>
            </a:extLst>
          </p:cNvPr>
          <p:cNvSpPr txBox="1"/>
          <p:nvPr/>
        </p:nvSpPr>
        <p:spPr>
          <a:xfrm>
            <a:off x="5192785" y="635885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Москва 2022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B23A7BD-A7A7-4EAD-30A4-E1ED723E3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7" y="100668"/>
            <a:ext cx="84140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B6027F2-4733-4A1D-AC5C-BC5AF5C1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18F1FF-9B1D-4C6D-9667-31DDAD142616}"/>
              </a:ext>
            </a:extLst>
          </p:cNvPr>
          <p:cNvSpPr txBox="1"/>
          <p:nvPr/>
        </p:nvSpPr>
        <p:spPr>
          <a:xfrm>
            <a:off x="231834" y="86376"/>
            <a:ext cx="529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Волоконно-оптический нейтронный детектор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786368-4103-4FE0-A07A-7D15AFB9E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25755" r="19603" b="19201"/>
          <a:stretch/>
        </p:blipFill>
        <p:spPr bwMode="auto">
          <a:xfrm>
            <a:off x="8253219" y="2344865"/>
            <a:ext cx="2829736" cy="170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3F2EB3-11DD-4ED4-A2B3-09678B6A15BD}"/>
              </a:ext>
            </a:extLst>
          </p:cNvPr>
          <p:cNvSpPr txBox="1"/>
          <p:nvPr/>
        </p:nvSpPr>
        <p:spPr>
          <a:xfrm>
            <a:off x="7303915" y="4117999"/>
            <a:ext cx="47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Детектирующий элемент волоконно-оптического детектора в сборке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948982-1843-4D98-96D1-49E3288C0AFB}"/>
              </a:ext>
            </a:extLst>
          </p:cNvPr>
          <p:cNvSpPr txBox="1"/>
          <p:nvPr/>
        </p:nvSpPr>
        <p:spPr>
          <a:xfrm>
            <a:off x="1017189" y="5830910"/>
            <a:ext cx="4106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Эффективность детектора </a:t>
            </a:r>
            <a:r>
              <a:rPr lang="en-US" dirty="0">
                <a:solidFill>
                  <a:srgbClr val="002060"/>
                </a:solidFill>
              </a:rPr>
              <a:t>k = </a:t>
            </a:r>
            <a:r>
              <a:rPr lang="ru-RU" dirty="0">
                <a:solidFill>
                  <a:srgbClr val="002060"/>
                </a:solidFill>
              </a:rPr>
              <a:t>33,3%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8AD74C9-1B1F-4C8E-B0D9-9996683B8EE1}"/>
              </a:ext>
            </a:extLst>
          </p:cNvPr>
          <p:cNvSpPr txBox="1"/>
          <p:nvPr/>
        </p:nvSpPr>
        <p:spPr>
          <a:xfrm>
            <a:off x="516085" y="3945363"/>
            <a:ext cx="7117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Эскиз детектирующего элемента нейтронного детектора, включающего в себя: 4 слоя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сцинтиллятора (состав 7.1), 3 светопроводящих слоя (45 оптоволокон)</a:t>
            </a:r>
            <a:endParaRPr lang="ru-RU" strike="sngStrike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C3C5C9-E1E6-9F4C-CA2E-4BA6DD39626E}"/>
              </a:ext>
            </a:extLst>
          </p:cNvPr>
          <p:cNvSpPr txBox="1"/>
          <p:nvPr/>
        </p:nvSpPr>
        <p:spPr>
          <a:xfrm>
            <a:off x="445487" y="5302380"/>
            <a:ext cx="777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Измерения отклика детектора на поток нейтронов проводились в АО СНИИП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AF628D-1C69-70D3-0F5C-1B248EA01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19" y="271042"/>
            <a:ext cx="2762075" cy="19011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1D81046-FE30-0B88-E395-48CCA75CB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4" y="1623289"/>
            <a:ext cx="7200000" cy="2352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FE14CF-9003-900F-6A59-A057E179B7B7}"/>
              </a:ext>
            </a:extLst>
          </p:cNvPr>
          <p:cNvSpPr txBox="1"/>
          <p:nvPr/>
        </p:nvSpPr>
        <p:spPr>
          <a:xfrm>
            <a:off x="312490" y="545801"/>
            <a:ext cx="5937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Совместно с НИЯУ МИФИ разработан и изготовлен макетный образец нейтронного детектора</a:t>
            </a:r>
          </a:p>
        </p:txBody>
      </p:sp>
    </p:spTree>
    <p:extLst>
      <p:ext uri="{BB962C8B-B14F-4D97-AF65-F5344CB8AC3E}">
        <p14:creationId xmlns:p14="http://schemas.microsoft.com/office/powerpoint/2010/main" val="49869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584E1E-2C33-5AAD-ABB3-DF5AABBB5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6673"/>
            <a:ext cx="4608900" cy="3240000"/>
          </a:xfrm>
          <a:prstGeom prst="rect">
            <a:avLst/>
          </a:prstGeom>
        </p:spPr>
      </p:pic>
      <p:graphicFrame>
        <p:nvGraphicFramePr>
          <p:cNvPr id="13" name="Таблица 13">
            <a:extLst>
              <a:ext uri="{FF2B5EF4-FFF2-40B4-BE49-F238E27FC236}">
                <a16:creationId xmlns="" xmlns:a16="http://schemas.microsoft.com/office/drawing/2014/main" id="{BDA69E18-4729-4DF6-5306-2814D8855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49436"/>
              </p:ext>
            </p:extLst>
          </p:nvPr>
        </p:nvGraphicFramePr>
        <p:xfrm>
          <a:off x="344947" y="844621"/>
          <a:ext cx="5409901" cy="5390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411">
                  <a:extLst>
                    <a:ext uri="{9D8B030D-6E8A-4147-A177-3AD203B41FA5}">
                      <a16:colId xmlns="" xmlns:a16="http://schemas.microsoft.com/office/drawing/2014/main" val="3413645110"/>
                    </a:ext>
                  </a:extLst>
                </a:gridCol>
                <a:gridCol w="2210846">
                  <a:extLst>
                    <a:ext uri="{9D8B030D-6E8A-4147-A177-3AD203B41FA5}">
                      <a16:colId xmlns="" xmlns:a16="http://schemas.microsoft.com/office/drawing/2014/main" val="679302461"/>
                    </a:ext>
                  </a:extLst>
                </a:gridCol>
                <a:gridCol w="763398">
                  <a:extLst>
                    <a:ext uri="{9D8B030D-6E8A-4147-A177-3AD203B41FA5}">
                      <a16:colId xmlns="" xmlns:a16="http://schemas.microsoft.com/office/drawing/2014/main" val="1622676990"/>
                    </a:ext>
                  </a:extLst>
                </a:gridCol>
                <a:gridCol w="1946246">
                  <a:extLst>
                    <a:ext uri="{9D8B030D-6E8A-4147-A177-3AD203B41FA5}">
                      <a16:colId xmlns="" xmlns:a16="http://schemas.microsoft.com/office/drawing/2014/main" val="426139374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Образец 1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Кол-во компонентов по отношению к составу 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0,5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3350092"/>
                  </a:ext>
                </a:extLst>
              </a:tr>
              <a:tr h="7800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Толщина, мкм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150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10320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Образец 2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Кол-во компонентов по отношению к составу 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0,4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7513372"/>
                  </a:ext>
                </a:extLst>
              </a:tr>
              <a:tr h="9061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Толщина, мкм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85364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Образец 3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Кол-во компонентов по отношению к составу 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0,25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197360"/>
                  </a:ext>
                </a:extLst>
              </a:tr>
              <a:tr h="8558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Толщина, мкм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56629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Образец 4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Кол-во компонентов по отношению к составу 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0,125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4904367"/>
                  </a:ext>
                </a:extLst>
              </a:tr>
              <a:tr h="7755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Толщина, мкм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147972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0B70038-FB36-48C5-94E6-0BC3EDD5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B7DE7B-19ED-4692-B627-7808A7AA9F61}"/>
              </a:ext>
            </a:extLst>
          </p:cNvPr>
          <p:cNvSpPr txBox="1"/>
          <p:nvPr/>
        </p:nvSpPr>
        <p:spPr>
          <a:xfrm>
            <a:off x="221731" y="37127"/>
            <a:ext cx="731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Оптимизация состава и конструкции материала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BD986E1-257F-4D64-A84E-DAB1961E28D1}"/>
              </a:ext>
            </a:extLst>
          </p:cNvPr>
          <p:cNvSpPr txBox="1"/>
          <p:nvPr/>
        </p:nvSpPr>
        <p:spPr>
          <a:xfrm>
            <a:off x="6001777" y="2994517"/>
            <a:ext cx="50537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Сопоставление спектров амплитуд сигнала от зарегистрированного нейтрона для образцов 7.2’ (нормирован) и 7.2’1/8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A62CDD-610A-8E6E-6D43-36232DF70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39" y="598439"/>
            <a:ext cx="4023122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4705DB-C27C-7A03-BE3E-C13F338088DB}"/>
              </a:ext>
            </a:extLst>
          </p:cNvPr>
          <p:cNvSpPr txBox="1"/>
          <p:nvPr/>
        </p:nvSpPr>
        <p:spPr>
          <a:xfrm>
            <a:off x="6861012" y="141758"/>
            <a:ext cx="3261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Структуры образца сцинтиллятора</a:t>
            </a:r>
          </a:p>
        </p:txBody>
      </p:sp>
      <p:pic>
        <p:nvPicPr>
          <p:cNvPr id="14" name="Рисунок 40">
            <a:extLst>
              <a:ext uri="{FF2B5EF4-FFF2-40B4-BE49-F238E27FC236}">
                <a16:creationId xmlns="" xmlns:a16="http://schemas.microsoft.com/office/drawing/2014/main" id="{426EA700-0E31-C46F-E98D-0492271D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7" y="871662"/>
            <a:ext cx="1646687" cy="12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5F48879-1755-0C39-4466-50FC55DDFB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7" y="2227466"/>
            <a:ext cx="1646687" cy="123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744577-0FEC-4232-41FA-148D7C2D07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7" y="3628605"/>
            <a:ext cx="1646686" cy="123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821C1CF-7A28-6561-DA40-AAA7621FD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67" y="4995082"/>
            <a:ext cx="1646686" cy="12397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5674F2-0D18-4A5A-5ED6-AF29D7223974}"/>
              </a:ext>
            </a:extLst>
          </p:cNvPr>
          <p:cNvSpPr/>
          <p:nvPr/>
        </p:nvSpPr>
        <p:spPr>
          <a:xfrm>
            <a:off x="6190224" y="31154"/>
            <a:ext cx="4655331" cy="28244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6B90327-9F3A-0482-36B3-7725F459728D}"/>
              </a:ext>
            </a:extLst>
          </p:cNvPr>
          <p:cNvSpPr/>
          <p:nvPr/>
        </p:nvSpPr>
        <p:spPr>
          <a:xfrm>
            <a:off x="6190224" y="2943453"/>
            <a:ext cx="4655331" cy="37955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6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9A771A-99E2-CFAB-4FD3-C14019D4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46DE1A-F567-133E-C766-D7E86AB29B63}"/>
              </a:ext>
            </a:extLst>
          </p:cNvPr>
          <p:cNvSpPr txBox="1"/>
          <p:nvPr/>
        </p:nvSpPr>
        <p:spPr>
          <a:xfrm>
            <a:off x="415256" y="126142"/>
            <a:ext cx="11045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Гетероструктурное функциональное покрытие сцинтилляционного композиционного материала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F45A89-412E-B07B-5961-2DD6391C4DD3}"/>
              </a:ext>
            </a:extLst>
          </p:cNvPr>
          <p:cNvSpPr txBox="1"/>
          <p:nvPr/>
        </p:nvSpPr>
        <p:spPr>
          <a:xfrm>
            <a:off x="415256" y="556075"/>
            <a:ext cx="570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Перспективное направление дальнейших исследований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07C3B4C8-CCAC-3CDA-9324-E002BA123726}"/>
              </a:ext>
            </a:extLst>
          </p:cNvPr>
          <p:cNvSpPr txBox="1"/>
          <p:nvPr/>
        </p:nvSpPr>
        <p:spPr>
          <a:xfrm>
            <a:off x="6858200" y="899175"/>
            <a:ext cx="403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Полислойная структура функционального покрытия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3516450-8A61-3B31-D6E8-8AE940FB77E5}"/>
              </a:ext>
            </a:extLst>
          </p:cNvPr>
          <p:cNvSpPr txBox="1"/>
          <p:nvPr/>
        </p:nvSpPr>
        <p:spPr>
          <a:xfrm>
            <a:off x="761221" y="1083126"/>
            <a:ext cx="490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Композиционный сцинтилляционный материал нейтронного детектора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587ED8A-B8AE-17AB-B121-B768C08D74A6}"/>
              </a:ext>
            </a:extLst>
          </p:cNvPr>
          <p:cNvSpPr txBox="1"/>
          <p:nvPr/>
        </p:nvSpPr>
        <p:spPr>
          <a:xfrm>
            <a:off x="305766" y="6116218"/>
            <a:ext cx="10723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Патент РФ на изобретение  </a:t>
            </a:r>
            <a:r>
              <a:rPr lang="ru-RU" sz="1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№ 2751761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 «</a:t>
            </a:r>
            <a:r>
              <a:rPr lang="ru-RU" sz="1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Детектор нейтронов с полислойной структурой» 2021</a:t>
            </a:r>
            <a:endParaRPr lang="ru-RU" sz="1400" i="1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751840" y="1644923"/>
            <a:ext cx="4977215" cy="4157151"/>
            <a:chOff x="6842456" y="1783722"/>
            <a:chExt cx="4977215" cy="4157151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107F2619-BDE8-300E-92E8-4BFAF58D6B3C}"/>
                </a:ext>
              </a:extLst>
            </p:cNvPr>
            <p:cNvGrpSpPr/>
            <p:nvPr/>
          </p:nvGrpSpPr>
          <p:grpSpPr>
            <a:xfrm>
              <a:off x="6842456" y="1783722"/>
              <a:ext cx="4977215" cy="4157151"/>
              <a:chOff x="3451757" y="1300363"/>
              <a:chExt cx="5431148" cy="4467544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="" xmlns:a16="http://schemas.microsoft.com/office/drawing/2014/main" id="{3E5B0FD4-F838-5F32-5220-48361FF9A4DF}"/>
                  </a:ext>
                </a:extLst>
              </p:cNvPr>
              <p:cNvGrpSpPr/>
              <p:nvPr/>
            </p:nvGrpSpPr>
            <p:grpSpPr bwMode="auto">
              <a:xfrm>
                <a:off x="3451757" y="4833737"/>
                <a:ext cx="5431148" cy="934170"/>
                <a:chOff x="0" y="0"/>
                <a:chExt cx="5431148" cy="934170"/>
              </a:xfrm>
            </p:grpSpPr>
            <p:sp>
              <p:nvSpPr>
                <p:cNvPr id="65" name="Прямоугольник 115">
                  <a:extLst>
                    <a:ext uri="{FF2B5EF4-FFF2-40B4-BE49-F238E27FC236}">
                      <a16:creationId xmlns="" xmlns:a16="http://schemas.microsoft.com/office/drawing/2014/main" id="{13977FD4-2323-76E2-DDFA-481B086734EB}"/>
                    </a:ext>
                  </a:extLst>
                </p:cNvPr>
                <p:cNvSpPr/>
                <p:nvPr/>
              </p:nvSpPr>
              <p:spPr bwMode="auto">
                <a:xfrm>
                  <a:off x="95058" y="427416"/>
                  <a:ext cx="5336090" cy="5067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6" name="TextBox 120">
                  <a:extLst>
                    <a:ext uri="{FF2B5EF4-FFF2-40B4-BE49-F238E27FC236}">
                      <a16:creationId xmlns="" xmlns:a16="http://schemas.microsoft.com/office/drawing/2014/main" id="{B58C21FB-4989-0593-57F6-ACAAC90DC0D6}"/>
                    </a:ext>
                  </a:extLst>
                </p:cNvPr>
                <p:cNvSpPr txBox="1"/>
                <p:nvPr/>
              </p:nvSpPr>
              <p:spPr bwMode="auto">
                <a:xfrm>
                  <a:off x="392929" y="468246"/>
                  <a:ext cx="1184743" cy="396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ru-RU" dirty="0"/>
                    <a:t>– </a:t>
                  </a:r>
                  <a:r>
                    <a:rPr lang="en-US" dirty="0" err="1"/>
                    <a:t>ZnS</a:t>
                  </a:r>
                  <a:r>
                    <a:rPr lang="ru-RU" dirty="0"/>
                    <a:t>(</a:t>
                  </a:r>
                  <a:r>
                    <a:rPr lang="en-US" dirty="0"/>
                    <a:t>Ag</a:t>
                  </a:r>
                  <a:r>
                    <a:rPr lang="ru-RU" dirty="0"/>
                    <a:t>)</a:t>
                  </a:r>
                </a:p>
              </p:txBody>
            </p:sp>
            <p:sp>
              <p:nvSpPr>
                <p:cNvPr id="67" name="Овал 116">
                  <a:extLst>
                    <a:ext uri="{FF2B5EF4-FFF2-40B4-BE49-F238E27FC236}">
                      <a16:creationId xmlns="" xmlns:a16="http://schemas.microsoft.com/office/drawing/2014/main" id="{89D8C2E2-6EEF-F8A5-420E-DAAF84733703}"/>
                    </a:ext>
                  </a:extLst>
                </p:cNvPr>
                <p:cNvSpPr/>
                <p:nvPr/>
              </p:nvSpPr>
              <p:spPr bwMode="auto">
                <a:xfrm>
                  <a:off x="157308" y="525537"/>
                  <a:ext cx="291777" cy="28232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8" name="Овал 117">
                  <a:extLst>
                    <a:ext uri="{FF2B5EF4-FFF2-40B4-BE49-F238E27FC236}">
                      <a16:creationId xmlns="" xmlns:a16="http://schemas.microsoft.com/office/drawing/2014/main" id="{C7EEE4AE-2509-3FF1-4992-6CE0D8C4F3F3}"/>
                    </a:ext>
                  </a:extLst>
                </p:cNvPr>
                <p:cNvSpPr/>
                <p:nvPr/>
              </p:nvSpPr>
              <p:spPr bwMode="auto">
                <a:xfrm>
                  <a:off x="1596240" y="617588"/>
                  <a:ext cx="147001" cy="140781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9" name="TextBox 121">
                  <a:extLst>
                    <a:ext uri="{FF2B5EF4-FFF2-40B4-BE49-F238E27FC236}">
                      <a16:creationId xmlns="" xmlns:a16="http://schemas.microsoft.com/office/drawing/2014/main" id="{9D7D9638-F432-FF96-94BC-30D31AFD1078}"/>
                    </a:ext>
                  </a:extLst>
                </p:cNvPr>
                <p:cNvSpPr txBox="1"/>
                <p:nvPr/>
              </p:nvSpPr>
              <p:spPr bwMode="auto">
                <a:xfrm>
                  <a:off x="1743241" y="483802"/>
                  <a:ext cx="676106" cy="365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dirty="0"/>
                    <a:t>– </a:t>
                  </a:r>
                  <a:r>
                    <a:rPr lang="en-US" baseline="30000" dirty="0"/>
                    <a:t>6</a:t>
                  </a:r>
                  <a:r>
                    <a:rPr lang="en-US" dirty="0"/>
                    <a:t>LiF</a:t>
                  </a:r>
                  <a:endParaRPr lang="ru-RU" dirty="0"/>
                </a:p>
              </p:txBody>
            </p:sp>
            <p:sp>
              <p:nvSpPr>
                <p:cNvPr id="70" name="Прямоугольник 118">
                  <a:extLst>
                    <a:ext uri="{FF2B5EF4-FFF2-40B4-BE49-F238E27FC236}">
                      <a16:creationId xmlns="" xmlns:a16="http://schemas.microsoft.com/office/drawing/2014/main" id="{7B393ADA-CD04-6A16-CBE9-DDAE97F702EF}"/>
                    </a:ext>
                  </a:extLst>
                </p:cNvPr>
                <p:cNvSpPr/>
                <p:nvPr/>
              </p:nvSpPr>
              <p:spPr bwMode="auto">
                <a:xfrm>
                  <a:off x="2497886" y="513846"/>
                  <a:ext cx="396724" cy="333894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1" name="TextBox 122">
                  <a:extLst>
                    <a:ext uri="{FF2B5EF4-FFF2-40B4-BE49-F238E27FC236}">
                      <a16:creationId xmlns="" xmlns:a16="http://schemas.microsoft.com/office/drawing/2014/main" id="{65559ED0-CB1F-E889-8B37-A794FD9D56CB}"/>
                    </a:ext>
                  </a:extLst>
                </p:cNvPr>
                <p:cNvSpPr txBox="1"/>
                <p:nvPr/>
              </p:nvSpPr>
              <p:spPr bwMode="auto">
                <a:xfrm>
                  <a:off x="2870948" y="497138"/>
                  <a:ext cx="2560200" cy="396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 dirty="0"/>
                    <a:t>– оптическая матрица</a:t>
                  </a:r>
                </a:p>
              </p:txBody>
            </p:sp>
            <p:sp>
              <p:nvSpPr>
                <p:cNvPr id="72" name="TextBox 119">
                  <a:extLst>
                    <a:ext uri="{FF2B5EF4-FFF2-40B4-BE49-F238E27FC236}">
                      <a16:creationId xmlns="" xmlns:a16="http://schemas.microsoft.com/office/drawing/2014/main" id="{D1332E60-2173-FCAA-6949-E27C7ECD833E}"/>
                    </a:ext>
                  </a:extLst>
                </p:cNvPr>
                <p:cNvSpPr txBox="1"/>
                <p:nvPr/>
              </p:nvSpPr>
              <p:spPr bwMode="auto">
                <a:xfrm>
                  <a:off x="0" y="0"/>
                  <a:ext cx="1541257" cy="365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ru-RU"/>
                    <a:t>Обозначения:</a:t>
                  </a:r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="" xmlns:a16="http://schemas.microsoft.com/office/drawing/2014/main" id="{CFE477C0-F997-049E-0C11-0F3CED770CEB}"/>
                  </a:ext>
                </a:extLst>
              </p:cNvPr>
              <p:cNvGrpSpPr/>
              <p:nvPr/>
            </p:nvGrpSpPr>
            <p:grpSpPr>
              <a:xfrm>
                <a:off x="4583832" y="1300363"/>
                <a:ext cx="2746940" cy="3173683"/>
                <a:chOff x="4583832" y="1300363"/>
                <a:chExt cx="2746940" cy="3173683"/>
              </a:xfrm>
            </p:grpSpPr>
            <p:grpSp>
              <p:nvGrpSpPr>
                <p:cNvPr id="14" name="Группа 48">
                  <a:extLst>
                    <a:ext uri="{FF2B5EF4-FFF2-40B4-BE49-F238E27FC236}">
                      <a16:creationId xmlns="" xmlns:a16="http://schemas.microsoft.com/office/drawing/2014/main" id="{8AD7E1F2-F4E2-DE3A-2FE4-7B52802E3BAF}"/>
                    </a:ext>
                  </a:extLst>
                </p:cNvPr>
                <p:cNvGrpSpPr/>
                <p:nvPr/>
              </p:nvGrpSpPr>
              <p:grpSpPr bwMode="auto">
                <a:xfrm>
                  <a:off x="4583832" y="2622217"/>
                  <a:ext cx="2376264" cy="537863"/>
                  <a:chOff x="1144716" y="1524740"/>
                  <a:chExt cx="2376264" cy="537863"/>
                </a:xfrm>
              </p:grpSpPr>
              <p:grpSp>
                <p:nvGrpSpPr>
                  <p:cNvPr id="50" name="Группа 49">
                    <a:extLst>
                      <a:ext uri="{FF2B5EF4-FFF2-40B4-BE49-F238E27FC236}">
                        <a16:creationId xmlns="" xmlns:a16="http://schemas.microsoft.com/office/drawing/2014/main" id="{C6A88C26-F6D8-10AF-6C1F-067A55BFF7C9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1144716" y="1524740"/>
                    <a:ext cx="2376264" cy="537863"/>
                    <a:chOff x="1767548" y="2194639"/>
                    <a:chExt cx="3234370" cy="743296"/>
                  </a:xfrm>
                </p:grpSpPr>
                <p:sp>
                  <p:nvSpPr>
                    <p:cNvPr id="56" name="Прямоугольник 57">
                      <a:extLst>
                        <a:ext uri="{FF2B5EF4-FFF2-40B4-BE49-F238E27FC236}">
                          <a16:creationId xmlns="" xmlns:a16="http://schemas.microsoft.com/office/drawing/2014/main" id="{A35A7635-F799-6788-95B1-E900412549F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67548" y="2194639"/>
                      <a:ext cx="3234370" cy="7432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7" name="Овал 59">
                      <a:extLst>
                        <a:ext uri="{FF2B5EF4-FFF2-40B4-BE49-F238E27FC236}">
                          <a16:creationId xmlns="" xmlns:a16="http://schemas.microsoft.com/office/drawing/2014/main" id="{904674FF-2B6A-782E-5F7F-7EAEF9F3AC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75188" y="2268331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Овал 62">
                      <a:extLst>
                        <a:ext uri="{FF2B5EF4-FFF2-40B4-BE49-F238E27FC236}">
                          <a16:creationId xmlns="" xmlns:a16="http://schemas.microsoft.com/office/drawing/2014/main" id="{8C94EC36-B3BD-A0A6-A46F-90BF08CA9DF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53205" y="2549884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9" name="Овал 63">
                      <a:extLst>
                        <a:ext uri="{FF2B5EF4-FFF2-40B4-BE49-F238E27FC236}">
                          <a16:creationId xmlns="" xmlns:a16="http://schemas.microsoft.com/office/drawing/2014/main" id="{D9309713-3691-1485-8BA2-2E701D41A4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059494" y="2539169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0" name="Овал 64">
                      <a:extLst>
                        <a:ext uri="{FF2B5EF4-FFF2-40B4-BE49-F238E27FC236}">
                          <a16:creationId xmlns="" xmlns:a16="http://schemas.microsoft.com/office/drawing/2014/main" id="{D73A1C76-25AC-CCE1-B7FB-DF23C373BAC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765378" y="2241367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1" name="Овал 65">
                      <a:extLst>
                        <a:ext uri="{FF2B5EF4-FFF2-40B4-BE49-F238E27FC236}">
                          <a16:creationId xmlns="" xmlns:a16="http://schemas.microsoft.com/office/drawing/2014/main" id="{69A189A1-C5A2-E36D-92B2-752FCFDF546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486349" y="2595163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2" name="Овал 66">
                      <a:extLst>
                        <a:ext uri="{FF2B5EF4-FFF2-40B4-BE49-F238E27FC236}">
                          <a16:creationId xmlns="" xmlns:a16="http://schemas.microsoft.com/office/drawing/2014/main" id="{F2215374-0C57-F98B-4F5F-1908B3956E3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660766" y="2573195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3" name="Овал 67">
                      <a:extLst>
                        <a:ext uri="{FF2B5EF4-FFF2-40B4-BE49-F238E27FC236}">
                          <a16:creationId xmlns="" xmlns:a16="http://schemas.microsoft.com/office/drawing/2014/main" id="{674305F4-2973-0A9E-1634-FBF003115FF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239583" y="2268331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64" name="Овал 68">
                      <a:extLst>
                        <a:ext uri="{FF2B5EF4-FFF2-40B4-BE49-F238E27FC236}">
                          <a16:creationId xmlns="" xmlns:a16="http://schemas.microsoft.com/office/drawing/2014/main" id="{68C50914-F51B-BFFE-A7B4-04120D53A0A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57794" y="2573302"/>
                      <a:ext cx="271847" cy="271849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Овал 50">
                    <a:extLst>
                      <a:ext uri="{FF2B5EF4-FFF2-40B4-BE49-F238E27FC236}">
                        <a16:creationId xmlns="" xmlns:a16="http://schemas.microsoft.com/office/drawing/2014/main" id="{F3A605FC-6230-DBBE-376E-CDE129F6D8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09225" y="1564757"/>
                    <a:ext cx="199724" cy="196715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2" name="Овал 51">
                    <a:extLst>
                      <a:ext uri="{FF2B5EF4-FFF2-40B4-BE49-F238E27FC236}">
                        <a16:creationId xmlns="" xmlns:a16="http://schemas.microsoft.com/office/drawing/2014/main" id="{08E91948-3B8C-D324-B4FA-F42E8869C0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6763" y="1609334"/>
                    <a:ext cx="199724" cy="196715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3" name="Овал 52">
                    <a:extLst>
                      <a:ext uri="{FF2B5EF4-FFF2-40B4-BE49-F238E27FC236}">
                        <a16:creationId xmlns="" xmlns:a16="http://schemas.microsoft.com/office/drawing/2014/main" id="{1942EF47-A7D3-5CB7-84C6-B9FE61FEDC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0664" y="1601096"/>
                    <a:ext cx="199724" cy="196715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4" name="Овал 53">
                    <a:extLst>
                      <a:ext uri="{FF2B5EF4-FFF2-40B4-BE49-F238E27FC236}">
                        <a16:creationId xmlns="" xmlns:a16="http://schemas.microsoft.com/office/drawing/2014/main" id="{1B99F3F0-EF7A-16B1-B573-335B09C523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89615" y="1578065"/>
                    <a:ext cx="199724" cy="196715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5" name="Овал 54">
                    <a:extLst>
                      <a:ext uri="{FF2B5EF4-FFF2-40B4-BE49-F238E27FC236}">
                        <a16:creationId xmlns="" xmlns:a16="http://schemas.microsoft.com/office/drawing/2014/main" id="{0E517D02-9F76-1A15-D883-D5D2D35D13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244111" y="1578198"/>
                    <a:ext cx="199724" cy="196715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Группа 14">
                  <a:extLst>
                    <a:ext uri="{FF2B5EF4-FFF2-40B4-BE49-F238E27FC236}">
                      <a16:creationId xmlns="" xmlns:a16="http://schemas.microsoft.com/office/drawing/2014/main" id="{BF7C7621-91DC-3905-5849-5CBFD075EEFE}"/>
                    </a:ext>
                  </a:extLst>
                </p:cNvPr>
                <p:cNvGrpSpPr/>
                <p:nvPr/>
              </p:nvGrpSpPr>
              <p:grpSpPr>
                <a:xfrm>
                  <a:off x="4583832" y="1300363"/>
                  <a:ext cx="2376264" cy="1307708"/>
                  <a:chOff x="4592715" y="980729"/>
                  <a:chExt cx="2376264" cy="1307708"/>
                </a:xfrm>
              </p:grpSpPr>
              <p:grpSp>
                <p:nvGrpSpPr>
                  <p:cNvPr id="37" name="Группа 36">
                    <a:extLst>
                      <a:ext uri="{FF2B5EF4-FFF2-40B4-BE49-F238E27FC236}">
                        <a16:creationId xmlns="" xmlns:a16="http://schemas.microsoft.com/office/drawing/2014/main" id="{3489E52E-FF89-3DE7-D1A1-208803B0D4A2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4592715" y="980729"/>
                    <a:ext cx="2376264" cy="1307708"/>
                    <a:chOff x="774786" y="1433673"/>
                    <a:chExt cx="2376264" cy="1307708"/>
                  </a:xfrm>
                </p:grpSpPr>
                <p:grpSp>
                  <p:nvGrpSpPr>
                    <p:cNvPr id="41" name="Группа 40">
                      <a:extLst>
                        <a:ext uri="{FF2B5EF4-FFF2-40B4-BE49-F238E27FC236}">
                          <a16:creationId xmlns="" xmlns:a16="http://schemas.microsoft.com/office/drawing/2014/main" id="{A34DF776-BF46-2D8F-364F-E6F5E2C951D8}"/>
                        </a:ext>
                      </a:extLst>
                    </p:cNvPr>
                    <p:cNvGrpSpPr/>
                    <p:nvPr/>
                  </p:nvGrpSpPr>
                  <p:grpSpPr bwMode="auto">
                    <a:xfrm>
                      <a:off x="774786" y="1433673"/>
                      <a:ext cx="2376264" cy="1307708"/>
                      <a:chOff x="1264031" y="2068790"/>
                      <a:chExt cx="3234370" cy="1807177"/>
                    </a:xfrm>
                  </p:grpSpPr>
                  <p:sp>
                    <p:nvSpPr>
                      <p:cNvPr id="44" name="Прямоугольник 43">
                        <a:extLst>
                          <a:ext uri="{FF2B5EF4-FFF2-40B4-BE49-F238E27FC236}">
                            <a16:creationId xmlns="" xmlns:a16="http://schemas.microsoft.com/office/drawing/2014/main" id="{8B4AB86D-AB3E-3AF4-8C6D-7485BA04D8D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264031" y="2068790"/>
                        <a:ext cx="3234370" cy="180717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" name="Овал 44">
                        <a:extLst>
                          <a:ext uri="{FF2B5EF4-FFF2-40B4-BE49-F238E27FC236}">
                            <a16:creationId xmlns="" xmlns:a16="http://schemas.microsoft.com/office/drawing/2014/main" id="{9785A64F-9872-0C24-45DF-4C80683D952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394264" y="3226053"/>
                        <a:ext cx="539577" cy="54517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6" name="Овал 45">
                        <a:extLst>
                          <a:ext uri="{FF2B5EF4-FFF2-40B4-BE49-F238E27FC236}">
                            <a16:creationId xmlns="" xmlns:a16="http://schemas.microsoft.com/office/drawing/2014/main" id="{E7D96BAC-74EC-398B-76D9-DC41FE95538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000694" y="3275648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" name="Овал 46">
                        <a:extLst>
                          <a:ext uri="{FF2B5EF4-FFF2-40B4-BE49-F238E27FC236}">
                            <a16:creationId xmlns="" xmlns:a16="http://schemas.microsoft.com/office/drawing/2014/main" id="{6DFB019A-12B6-90E3-6A67-64DDE65C521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051221" y="2687690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8" name="Овал 47">
                        <a:extLst>
                          <a:ext uri="{FF2B5EF4-FFF2-40B4-BE49-F238E27FC236}">
                            <a16:creationId xmlns="" xmlns:a16="http://schemas.microsoft.com/office/drawing/2014/main" id="{A3AD608D-2EC4-99A1-45DE-D2AFED9FA0C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664658" y="2674648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 dirty="0"/>
                      </a:p>
                    </p:txBody>
                  </p:sp>
                  <p:sp>
                    <p:nvSpPr>
                      <p:cNvPr id="49" name="Овал 48">
                        <a:extLst>
                          <a:ext uri="{FF2B5EF4-FFF2-40B4-BE49-F238E27FC236}">
                            <a16:creationId xmlns="" xmlns:a16="http://schemas.microsoft.com/office/drawing/2014/main" id="{54586E04-E278-F109-7804-D89143F1951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261418" y="2697102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42" name="Овал 41">
                      <a:extLst>
                        <a:ext uri="{FF2B5EF4-FFF2-40B4-BE49-F238E27FC236}">
                          <a16:creationId xmlns="" xmlns:a16="http://schemas.microsoft.com/office/drawing/2014/main" id="{745C6CB3-EDE6-E635-9A37-0DCB37E0A8B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695912" y="1777237"/>
                      <a:ext cx="396423" cy="39449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3" name="Овал 42">
                      <a:extLst>
                        <a:ext uri="{FF2B5EF4-FFF2-40B4-BE49-F238E27FC236}">
                          <a16:creationId xmlns="" xmlns:a16="http://schemas.microsoft.com/office/drawing/2014/main" id="{AD140F0C-57E1-4275-D5E3-4C80B381D66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52792" y="2318985"/>
                      <a:ext cx="396423" cy="39449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38" name="Овал 37">
                    <a:extLst>
                      <a:ext uri="{FF2B5EF4-FFF2-40B4-BE49-F238E27FC236}">
                        <a16:creationId xmlns="" xmlns:a16="http://schemas.microsoft.com/office/drawing/2014/main" id="{755560C9-46AD-4781-2134-4D1D22F52F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32622" y="1392978"/>
                    <a:ext cx="396423" cy="39449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39" name="Овал 38">
                    <a:extLst>
                      <a:ext uri="{FF2B5EF4-FFF2-40B4-BE49-F238E27FC236}">
                        <a16:creationId xmlns="" xmlns:a16="http://schemas.microsoft.com/office/drawing/2014/main" id="{593B5ACC-275C-3126-4020-78CDC8D94A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25531" y="1851135"/>
                    <a:ext cx="396423" cy="39449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40" name="Овал 39">
                    <a:extLst>
                      <a:ext uri="{FF2B5EF4-FFF2-40B4-BE49-F238E27FC236}">
                        <a16:creationId xmlns="" xmlns:a16="http://schemas.microsoft.com/office/drawing/2014/main" id="{5851DEC0-8893-E226-AC99-C768AEB6A0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24823" y="1773467"/>
                    <a:ext cx="396423" cy="39449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Группа 15">
                  <a:extLst>
                    <a:ext uri="{FF2B5EF4-FFF2-40B4-BE49-F238E27FC236}">
                      <a16:creationId xmlns="" xmlns:a16="http://schemas.microsoft.com/office/drawing/2014/main" id="{57C54CB4-3304-FF18-F635-67E38404F62D}"/>
                    </a:ext>
                  </a:extLst>
                </p:cNvPr>
                <p:cNvGrpSpPr/>
                <p:nvPr/>
              </p:nvGrpSpPr>
              <p:grpSpPr>
                <a:xfrm>
                  <a:off x="4583832" y="3166338"/>
                  <a:ext cx="2376264" cy="1307708"/>
                  <a:chOff x="4592715" y="821426"/>
                  <a:chExt cx="2376264" cy="1307708"/>
                </a:xfrm>
              </p:grpSpPr>
              <p:grpSp>
                <p:nvGrpSpPr>
                  <p:cNvPr id="24" name="Группа 23">
                    <a:extLst>
                      <a:ext uri="{FF2B5EF4-FFF2-40B4-BE49-F238E27FC236}">
                        <a16:creationId xmlns="" xmlns:a16="http://schemas.microsoft.com/office/drawing/2014/main" id="{4A784541-A689-8107-E700-14D8D3652AC0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4592715" y="821426"/>
                    <a:ext cx="2376264" cy="1307708"/>
                    <a:chOff x="774786" y="1274370"/>
                    <a:chExt cx="2376264" cy="1307708"/>
                  </a:xfrm>
                </p:grpSpPr>
                <p:grpSp>
                  <p:nvGrpSpPr>
                    <p:cNvPr id="28" name="Группа 27">
                      <a:extLst>
                        <a:ext uri="{FF2B5EF4-FFF2-40B4-BE49-F238E27FC236}">
                          <a16:creationId xmlns="" xmlns:a16="http://schemas.microsoft.com/office/drawing/2014/main" id="{03015C46-C275-10BE-FFE3-0CB7F6A39D5D}"/>
                        </a:ext>
                      </a:extLst>
                    </p:cNvPr>
                    <p:cNvGrpSpPr/>
                    <p:nvPr/>
                  </p:nvGrpSpPr>
                  <p:grpSpPr bwMode="auto">
                    <a:xfrm>
                      <a:off x="774786" y="1274370"/>
                      <a:ext cx="2376264" cy="1307708"/>
                      <a:chOff x="1264031" y="1848643"/>
                      <a:chExt cx="3234370" cy="1807177"/>
                    </a:xfrm>
                  </p:grpSpPr>
                  <p:sp>
                    <p:nvSpPr>
                      <p:cNvPr id="31" name="Прямоугольник 30">
                        <a:extLst>
                          <a:ext uri="{FF2B5EF4-FFF2-40B4-BE49-F238E27FC236}">
                            <a16:creationId xmlns="" xmlns:a16="http://schemas.microsoft.com/office/drawing/2014/main" id="{D5E91E2E-F138-97B9-BC8E-DE353B22CBF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264031" y="1848643"/>
                        <a:ext cx="3234370" cy="180717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2" name="Овал 31">
                        <a:extLst>
                          <a:ext uri="{FF2B5EF4-FFF2-40B4-BE49-F238E27FC236}">
                            <a16:creationId xmlns="" xmlns:a16="http://schemas.microsoft.com/office/drawing/2014/main" id="{B19B5818-68B2-95A5-84F1-911B641706A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354080" y="2479646"/>
                        <a:ext cx="539577" cy="54517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3" name="Овал 32">
                        <a:extLst>
                          <a:ext uri="{FF2B5EF4-FFF2-40B4-BE49-F238E27FC236}">
                            <a16:creationId xmlns="" xmlns:a16="http://schemas.microsoft.com/office/drawing/2014/main" id="{85E43922-BF8C-1092-7D37-6E668EAC530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61312" y="2476319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4" name="Овал 33">
                        <a:extLst>
                          <a:ext uri="{FF2B5EF4-FFF2-40B4-BE49-F238E27FC236}">
                            <a16:creationId xmlns="" xmlns:a16="http://schemas.microsoft.com/office/drawing/2014/main" id="{D7020473-FEF1-1F7F-18B2-78FD99AAE83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001693" y="1902666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35" name="Овал 34">
                        <a:extLst>
                          <a:ext uri="{FF2B5EF4-FFF2-40B4-BE49-F238E27FC236}">
                            <a16:creationId xmlns="" xmlns:a16="http://schemas.microsoft.com/office/drawing/2014/main" id="{8CD31C5D-B990-5188-8D32-C078F6CD802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613354" y="1902666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 dirty="0"/>
                      </a:p>
                    </p:txBody>
                  </p:sp>
                  <p:sp>
                    <p:nvSpPr>
                      <p:cNvPr id="36" name="Овал 35">
                        <a:extLst>
                          <a:ext uri="{FF2B5EF4-FFF2-40B4-BE49-F238E27FC236}">
                            <a16:creationId xmlns="" xmlns:a16="http://schemas.microsoft.com/office/drawing/2014/main" id="{98697372-24AA-204F-328C-517BD241C6C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196488" y="1886111"/>
                        <a:ext cx="539577" cy="5451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29" name="Овал 28">
                      <a:extLst>
                        <a:ext uri="{FF2B5EF4-FFF2-40B4-BE49-F238E27FC236}">
                          <a16:creationId xmlns="" xmlns:a16="http://schemas.microsoft.com/office/drawing/2014/main" id="{3DAC8F1C-A23D-FFA7-76F0-A8E787AD59C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638672" y="1299074"/>
                      <a:ext cx="396423" cy="39449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0" name="Овал 29">
                      <a:extLst>
                        <a:ext uri="{FF2B5EF4-FFF2-40B4-BE49-F238E27FC236}">
                          <a16:creationId xmlns="" xmlns:a16="http://schemas.microsoft.com/office/drawing/2014/main" id="{A22B2FEB-176B-8709-1B39-85FFE4A537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43576" y="1738919"/>
                      <a:ext cx="396423" cy="39449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5" name="Овал 24">
                    <a:extLst>
                      <a:ext uri="{FF2B5EF4-FFF2-40B4-BE49-F238E27FC236}">
                        <a16:creationId xmlns="" xmlns:a16="http://schemas.microsoft.com/office/drawing/2014/main" id="{966FD5A6-E68B-58F2-7E7C-94D8E84B57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77707" y="860518"/>
                    <a:ext cx="396423" cy="39449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6" name="Овал 25">
                    <a:extLst>
                      <a:ext uri="{FF2B5EF4-FFF2-40B4-BE49-F238E27FC236}">
                        <a16:creationId xmlns="" xmlns:a16="http://schemas.microsoft.com/office/drawing/2014/main" id="{25DC909D-71E6-C3FF-F555-FE455DE4BF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13711" y="1278032"/>
                    <a:ext cx="396423" cy="39449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27" name="Овал 26">
                    <a:extLst>
                      <a:ext uri="{FF2B5EF4-FFF2-40B4-BE49-F238E27FC236}">
                        <a16:creationId xmlns="" xmlns:a16="http://schemas.microsoft.com/office/drawing/2014/main" id="{4172C15E-C9B3-6942-DF7B-E00FC754DD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0866" y="1290385"/>
                    <a:ext cx="396423" cy="39449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</p:grpSp>
            <p:cxnSp>
              <p:nvCxnSpPr>
                <p:cNvPr id="17" name="Прямая со стрелкой 16">
                  <a:extLst>
                    <a:ext uri="{FF2B5EF4-FFF2-40B4-BE49-F238E27FC236}">
                      <a16:creationId xmlns="" xmlns:a16="http://schemas.microsoft.com/office/drawing/2014/main" id="{13408CB5-1936-0D08-0039-F81CFEC512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42016" y="3188302"/>
                  <a:ext cx="0" cy="12796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>
                  <a:extLst>
                    <a:ext uri="{FF2B5EF4-FFF2-40B4-BE49-F238E27FC236}">
                      <a16:creationId xmlns="" xmlns:a16="http://schemas.microsoft.com/office/drawing/2014/main" id="{5A8BF8C4-E436-9C36-1BEE-89A3F29A48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42016" y="1328408"/>
                  <a:ext cx="0" cy="12796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>
                  <a:extLst>
                    <a:ext uri="{FF2B5EF4-FFF2-40B4-BE49-F238E27FC236}">
                      <a16:creationId xmlns="" xmlns:a16="http://schemas.microsoft.com/office/drawing/2014/main" id="{BEC4301F-C4A2-A87C-B8D0-0E4679F06C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42016" y="2622216"/>
                  <a:ext cx="0" cy="5037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="" xmlns:a16="http://schemas.microsoft.com/office/drawing/2014/main" id="{720F24B0-377E-40C9-7849-D930056E2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0096" y="1300363"/>
                  <a:ext cx="3600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C6F52E1D-229C-42C4-748B-D66E5B17B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0732" y="2622216"/>
                  <a:ext cx="3600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67D09273-1A4C-3F1E-9311-15AE5F635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0732" y="3160080"/>
                  <a:ext cx="3600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300DE9AE-DACA-02AF-B386-C67CB23D3F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51779" y="4467965"/>
                  <a:ext cx="3600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F4B6AD9-F2BC-2204-C873-457F5B07EDDE}"/>
                  </a:ext>
                </a:extLst>
              </p:cNvPr>
              <p:cNvSpPr txBox="1"/>
              <p:nvPr/>
            </p:nvSpPr>
            <p:spPr>
              <a:xfrm>
                <a:off x="7296864" y="1690219"/>
                <a:ext cx="1194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25-30 мкм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F9C1196-686B-4EBB-8D36-1E0887586784}"/>
                  </a:ext>
                </a:extLst>
              </p:cNvPr>
              <p:cNvSpPr txBox="1"/>
              <p:nvPr/>
            </p:nvSpPr>
            <p:spPr>
              <a:xfrm>
                <a:off x="7311819" y="3620536"/>
                <a:ext cx="1194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25-30 мкм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5F754B1-681A-CD96-CD5D-243AC484538C}"/>
                  </a:ext>
                </a:extLst>
              </p:cNvPr>
              <p:cNvSpPr txBox="1"/>
              <p:nvPr/>
            </p:nvSpPr>
            <p:spPr>
              <a:xfrm>
                <a:off x="7311819" y="2756584"/>
                <a:ext cx="1077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5-10 мкм</a:t>
                </a:r>
              </a:p>
            </p:txBody>
          </p:sp>
        </p:grpSp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54586E04-E278-F109-7804-D89143F1951E}"/>
                </a:ext>
              </a:extLst>
            </p:cNvPr>
            <p:cNvSpPr/>
            <p:nvPr/>
          </p:nvSpPr>
          <p:spPr bwMode="auto">
            <a:xfrm>
              <a:off x="9378992" y="1815511"/>
              <a:ext cx="363290" cy="367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54586E04-E278-F109-7804-D89143F1951E}"/>
                </a:ext>
              </a:extLst>
            </p:cNvPr>
            <p:cNvSpPr/>
            <p:nvPr/>
          </p:nvSpPr>
          <p:spPr bwMode="auto">
            <a:xfrm>
              <a:off x="8998679" y="1833125"/>
              <a:ext cx="363290" cy="367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54586E04-E278-F109-7804-D89143F1951E}"/>
                </a:ext>
              </a:extLst>
            </p:cNvPr>
            <p:cNvSpPr/>
            <p:nvPr/>
          </p:nvSpPr>
          <p:spPr bwMode="auto">
            <a:xfrm>
              <a:off x="8586087" y="1821664"/>
              <a:ext cx="363290" cy="367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54586E04-E278-F109-7804-D89143F1951E}"/>
                </a:ext>
              </a:extLst>
            </p:cNvPr>
            <p:cNvSpPr/>
            <p:nvPr/>
          </p:nvSpPr>
          <p:spPr bwMode="auto">
            <a:xfrm>
              <a:off x="8189772" y="1815511"/>
              <a:ext cx="363290" cy="3670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Овал 65">
              <a:extLst>
                <a:ext uri="{FF2B5EF4-FFF2-40B4-BE49-F238E27FC236}">
                  <a16:creationId xmlns="" xmlns:a16="http://schemas.microsoft.com/office/drawing/2014/main" id="{69A189A1-C5A2-E36D-92B2-752FCFDF5463}"/>
                </a:ext>
              </a:extLst>
            </p:cNvPr>
            <p:cNvSpPr/>
            <p:nvPr/>
          </p:nvSpPr>
          <p:spPr bwMode="auto">
            <a:xfrm>
              <a:off x="8137000" y="3263329"/>
              <a:ext cx="183031" cy="18304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Овал 65">
              <a:extLst>
                <a:ext uri="{FF2B5EF4-FFF2-40B4-BE49-F238E27FC236}">
                  <a16:creationId xmlns="" xmlns:a16="http://schemas.microsoft.com/office/drawing/2014/main" id="{69A189A1-C5A2-E36D-92B2-752FCFDF5463}"/>
                </a:ext>
              </a:extLst>
            </p:cNvPr>
            <p:cNvSpPr/>
            <p:nvPr/>
          </p:nvSpPr>
          <p:spPr bwMode="auto">
            <a:xfrm>
              <a:off x="8912194" y="3271316"/>
              <a:ext cx="183031" cy="18304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B19B5818-68B2-95A5-84F1-911B641706A0}"/>
                </a:ext>
              </a:extLst>
            </p:cNvPr>
            <p:cNvSpPr/>
            <p:nvPr/>
          </p:nvSpPr>
          <p:spPr bwMode="auto">
            <a:xfrm>
              <a:off x="8092097" y="4311146"/>
              <a:ext cx="363290" cy="36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B19B5818-68B2-95A5-84F1-911B641706A0}"/>
                </a:ext>
              </a:extLst>
            </p:cNvPr>
            <p:cNvSpPr/>
            <p:nvPr/>
          </p:nvSpPr>
          <p:spPr bwMode="auto">
            <a:xfrm>
              <a:off x="8563012" y="4296495"/>
              <a:ext cx="363290" cy="36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B19B5818-68B2-95A5-84F1-911B641706A0}"/>
                </a:ext>
              </a:extLst>
            </p:cNvPr>
            <p:cNvSpPr/>
            <p:nvPr/>
          </p:nvSpPr>
          <p:spPr bwMode="auto">
            <a:xfrm>
              <a:off x="8990751" y="4311146"/>
              <a:ext cx="363290" cy="36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="" xmlns:a16="http://schemas.microsoft.com/office/drawing/2014/main" id="{B19B5818-68B2-95A5-84F1-911B641706A0}"/>
                </a:ext>
              </a:extLst>
            </p:cNvPr>
            <p:cNvSpPr/>
            <p:nvPr/>
          </p:nvSpPr>
          <p:spPr bwMode="auto">
            <a:xfrm>
              <a:off x="9387205" y="4311146"/>
              <a:ext cx="363290" cy="36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6613953F-8931-FCB1-5D32-91C4060E5B67}"/>
              </a:ext>
            </a:extLst>
          </p:cNvPr>
          <p:cNvCxnSpPr>
            <a:cxnSpLocks/>
          </p:cNvCxnSpPr>
          <p:nvPr/>
        </p:nvCxnSpPr>
        <p:spPr>
          <a:xfrm flipV="1">
            <a:off x="7618262" y="2620531"/>
            <a:ext cx="0" cy="378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A8FC9E13-0899-D348-AE8C-9259C41AA2EF}"/>
              </a:ext>
            </a:extLst>
          </p:cNvPr>
          <p:cNvCxnSpPr>
            <a:cxnSpLocks/>
          </p:cNvCxnSpPr>
          <p:nvPr/>
        </p:nvCxnSpPr>
        <p:spPr>
          <a:xfrm>
            <a:off x="7592566" y="2998881"/>
            <a:ext cx="453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="" xmlns:a16="http://schemas.microsoft.com/office/drawing/2014/main" id="{0AE255E7-621B-1400-9CD9-A504A895BE91}"/>
              </a:ext>
            </a:extLst>
          </p:cNvPr>
          <p:cNvCxnSpPr>
            <a:cxnSpLocks/>
          </p:cNvCxnSpPr>
          <p:nvPr/>
        </p:nvCxnSpPr>
        <p:spPr>
          <a:xfrm>
            <a:off x="7592566" y="2622774"/>
            <a:ext cx="453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619DB370-9216-B0C5-CC32-0EE4D187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3" y="1835690"/>
            <a:ext cx="5400000" cy="2220597"/>
          </a:xfrm>
          <a:prstGeom prst="rect">
            <a:avLst/>
          </a:prstGeom>
        </p:spPr>
      </p:pic>
      <p:cxnSp>
        <p:nvCxnSpPr>
          <p:cNvPr id="125" name="Прямая со стрелкой 124">
            <a:extLst>
              <a:ext uri="{FF2B5EF4-FFF2-40B4-BE49-F238E27FC236}">
                <a16:creationId xmlns="" xmlns:a16="http://schemas.microsoft.com/office/drawing/2014/main" id="{9EFE3CD9-FAC8-1475-AC5F-B5335118768D}"/>
              </a:ext>
            </a:extLst>
          </p:cNvPr>
          <p:cNvCxnSpPr>
            <a:cxnSpLocks/>
          </p:cNvCxnSpPr>
          <p:nvPr/>
        </p:nvCxnSpPr>
        <p:spPr>
          <a:xfrm flipV="1">
            <a:off x="7615585" y="3219844"/>
            <a:ext cx="0" cy="378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="" xmlns:a16="http://schemas.microsoft.com/office/drawing/2014/main" id="{A4C00EA2-5FA7-2FB1-51CB-57DB454BA387}"/>
              </a:ext>
            </a:extLst>
          </p:cNvPr>
          <p:cNvCxnSpPr>
            <a:cxnSpLocks/>
          </p:cNvCxnSpPr>
          <p:nvPr/>
        </p:nvCxnSpPr>
        <p:spPr>
          <a:xfrm>
            <a:off x="7589889" y="3598194"/>
            <a:ext cx="4538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="" xmlns:a16="http://schemas.microsoft.com/office/drawing/2014/main" id="{D169DABE-3B4D-97AF-8EA2-2DF195DCF592}"/>
              </a:ext>
            </a:extLst>
          </p:cNvPr>
          <p:cNvCxnSpPr>
            <a:cxnSpLocks/>
            <a:endCxn id="81" idx="2"/>
          </p:cNvCxnSpPr>
          <p:nvPr/>
        </p:nvCxnSpPr>
        <p:spPr>
          <a:xfrm flipV="1">
            <a:off x="7589889" y="3216054"/>
            <a:ext cx="456495" cy="60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E1658EF-586C-472E-03B3-1C58D8EDC4A4}"/>
              </a:ext>
            </a:extLst>
          </p:cNvPr>
          <p:cNvSpPr txBox="1"/>
          <p:nvPr/>
        </p:nvSpPr>
        <p:spPr>
          <a:xfrm>
            <a:off x="7353102" y="26016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49EB0CCE-68E1-E43A-1234-80A65815D75E}"/>
              </a:ext>
            </a:extLst>
          </p:cNvPr>
          <p:cNvSpPr txBox="1"/>
          <p:nvPr/>
        </p:nvSpPr>
        <p:spPr>
          <a:xfrm>
            <a:off x="7321994" y="32031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ru-RU" dirty="0"/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05FF5918-AB50-374D-065A-D00258C98892}"/>
              </a:ext>
            </a:extLst>
          </p:cNvPr>
          <p:cNvSpPr txBox="1"/>
          <p:nvPr/>
        </p:nvSpPr>
        <p:spPr>
          <a:xfrm>
            <a:off x="1567594" y="4273913"/>
            <a:ext cx="3565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</a:t>
            </a:r>
            <a:r>
              <a:rPr lang="ru-RU" dirty="0"/>
              <a:t>нейтрон-чувствительный слой;</a:t>
            </a:r>
          </a:p>
          <a:p>
            <a:r>
              <a:rPr lang="ru-RU" dirty="0"/>
              <a:t>2 – сцинтилляционный слой;</a:t>
            </a:r>
          </a:p>
          <a:p>
            <a:r>
              <a:rPr lang="ru-RU" dirty="0"/>
              <a:t>3 – оптические волокна;</a:t>
            </a:r>
          </a:p>
          <a:p>
            <a:r>
              <a:rPr lang="ru-RU" dirty="0"/>
              <a:t>4 – светоотражающий слой</a:t>
            </a:r>
          </a:p>
        </p:txBody>
      </p:sp>
    </p:spTree>
    <p:extLst>
      <p:ext uri="{BB962C8B-B14F-4D97-AF65-F5344CB8AC3E}">
        <p14:creationId xmlns:p14="http://schemas.microsoft.com/office/powerpoint/2010/main" val="381311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DB34EC2-AC38-4FE8-9847-1B299FD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887AFD-99A0-4067-8CAF-BBE38504359E}"/>
              </a:ext>
            </a:extLst>
          </p:cNvPr>
          <p:cNvSpPr txBox="1"/>
          <p:nvPr/>
        </p:nvSpPr>
        <p:spPr>
          <a:xfrm>
            <a:off x="479597" y="382802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A2AC02-AF66-4BC1-A86A-A06A3BAEC5CB}"/>
              </a:ext>
            </a:extLst>
          </p:cNvPr>
          <p:cNvSpPr txBox="1"/>
          <p:nvPr/>
        </p:nvSpPr>
        <p:spPr>
          <a:xfrm>
            <a:off x="932678" y="1386017"/>
            <a:ext cx="10880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Разработан и получен композиционный сцинтилляционный материал для нейтронного детектора</a:t>
            </a:r>
          </a:p>
          <a:p>
            <a:endParaRPr lang="ru-RU" b="1" strike="sngStrike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Разработана технология синтеза компонентов сцинтиллятора: </a:t>
            </a:r>
            <a:r>
              <a:rPr lang="en-US" b="1" dirty="0">
                <a:solidFill>
                  <a:srgbClr val="002060"/>
                </a:solidFill>
              </a:rPr>
              <a:t>LiF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en-US" b="1" dirty="0">
                <a:solidFill>
                  <a:srgbClr val="002060"/>
                </a:solidFill>
              </a:rPr>
              <a:t>ZnS(Ag)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Экспериментально найден оптимальный состав функционального покрытия композиционного сцинтилляционного материала, близкого по нейтронной чувствительности к зарубежному аналогу ВС-704 (США)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Совместно с НИЯУ МИФИ изготовлен и испытан волоконно-оптический нейтронный детектор</a:t>
            </a:r>
          </a:p>
          <a:p>
            <a:endParaRPr lang="ru-RU" b="1" strike="sngStrike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 Предложена оптимальная модель гетероструктурного нейтрон-чувствительного элемента волоконно-оптического детектора</a:t>
            </a:r>
          </a:p>
        </p:txBody>
      </p:sp>
    </p:spTree>
    <p:extLst>
      <p:ext uri="{BB962C8B-B14F-4D97-AF65-F5344CB8AC3E}">
        <p14:creationId xmlns:p14="http://schemas.microsoft.com/office/powerpoint/2010/main" val="175654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E53365C-1ECE-A9C1-B95C-5A44260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ABE37E-5EB6-7471-838B-667A6359FF37}"/>
              </a:ext>
            </a:extLst>
          </p:cNvPr>
          <p:cNvSpPr/>
          <p:nvPr/>
        </p:nvSpPr>
        <p:spPr>
          <a:xfrm>
            <a:off x="2948774" y="2279438"/>
            <a:ext cx="6781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187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CE2B24-A87F-499E-A26D-ACEB3D5E4963}"/>
              </a:ext>
            </a:extLst>
          </p:cNvPr>
          <p:cNvSpPr txBox="1"/>
          <p:nvPr/>
        </p:nvSpPr>
        <p:spPr>
          <a:xfrm>
            <a:off x="630486" y="4560565"/>
            <a:ext cx="10912766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Целью работы является разработка нейтрон-чувствительного композиционного сцинтилляционного материала детектора регистрации тепловых нейтронов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BF2436-1537-43B4-BAAE-495C8B3E152C}"/>
              </a:ext>
            </a:extLst>
          </p:cNvPr>
          <p:cNvSpPr txBox="1"/>
          <p:nvPr/>
        </p:nvSpPr>
        <p:spPr>
          <a:xfrm>
            <a:off x="697597" y="844343"/>
            <a:ext cx="394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Сцинтиллятор – композит </a:t>
            </a:r>
            <a:r>
              <a:rPr lang="ru-RU" baseline="30000" dirty="0">
                <a:solidFill>
                  <a:srgbClr val="002060"/>
                </a:solidFill>
              </a:rPr>
              <a:t>6</a:t>
            </a:r>
            <a:r>
              <a:rPr lang="ru-RU" dirty="0">
                <a:solidFill>
                  <a:srgbClr val="002060"/>
                </a:solidFill>
              </a:rPr>
              <a:t>LiF/ZnS(</a:t>
            </a:r>
            <a:r>
              <a:rPr lang="en-US" dirty="0">
                <a:solidFill>
                  <a:srgbClr val="002060"/>
                </a:solidFill>
              </a:rPr>
              <a:t>Ag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259CF80-58F4-4A84-8FDA-09C070333B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802" y="2246724"/>
            <a:ext cx="3187700" cy="19716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8F3AE28-F620-44F6-AA16-357EE282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E99E12-F66E-4302-8B82-7751B999AB0C}"/>
              </a:ext>
            </a:extLst>
          </p:cNvPr>
          <p:cNvSpPr txBox="1"/>
          <p:nvPr/>
        </p:nvSpPr>
        <p:spPr>
          <a:xfrm>
            <a:off x="1215398" y="5674959"/>
            <a:ext cx="105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Сырьевые компоненты разрабатываемого материала должны быть отечественного производства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9A9E23-BBDD-4FB8-7DA1-A19AE7232E8B}"/>
              </a:ext>
            </a:extLst>
          </p:cNvPr>
          <p:cNvSpPr txBox="1"/>
          <p:nvPr/>
        </p:nvSpPr>
        <p:spPr>
          <a:xfrm>
            <a:off x="317975" y="132174"/>
            <a:ext cx="647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Направление материаловедческих исследований</a:t>
            </a:r>
            <a:r>
              <a:rPr lang="ru-RU" sz="2000" b="1" u="sng" strike="sngStrike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0C6080-9CF1-3745-5AEB-9E6FF1DA02E3}"/>
              </a:ext>
            </a:extLst>
          </p:cNvPr>
          <p:cNvSpPr txBox="1"/>
          <p:nvPr/>
        </p:nvSpPr>
        <p:spPr>
          <a:xfrm>
            <a:off x="1486306" y="2301033"/>
            <a:ext cx="498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Сцинтиллятор ВС-704 </a:t>
            </a:r>
            <a:r>
              <a:rPr lang="en-US" dirty="0">
                <a:solidFill>
                  <a:srgbClr val="002060"/>
                </a:solidFill>
              </a:rPr>
              <a:t>Saint-Gobain Crystals </a:t>
            </a:r>
            <a:r>
              <a:rPr lang="ru-RU" dirty="0">
                <a:solidFill>
                  <a:srgbClr val="002060"/>
                </a:solidFill>
              </a:rPr>
              <a:t>(США)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F28F4D6-CCB4-8AD9-C6A3-1C3A24D73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96611"/>
              </p:ext>
            </p:extLst>
          </p:nvPr>
        </p:nvGraphicFramePr>
        <p:xfrm>
          <a:off x="1449414" y="2937065"/>
          <a:ext cx="5018640" cy="128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3306">
                  <a:extLst>
                    <a:ext uri="{9D8B030D-6E8A-4147-A177-3AD203B41FA5}">
                      <a16:colId xmlns="" xmlns:a16="http://schemas.microsoft.com/office/drawing/2014/main" val="1249797865"/>
                    </a:ext>
                  </a:extLst>
                </a:gridCol>
                <a:gridCol w="1453306">
                  <a:extLst>
                    <a:ext uri="{9D8B030D-6E8A-4147-A177-3AD203B41FA5}">
                      <a16:colId xmlns="" xmlns:a16="http://schemas.microsoft.com/office/drawing/2014/main" val="2233324449"/>
                    </a:ext>
                  </a:extLst>
                </a:gridCol>
                <a:gridCol w="1067871">
                  <a:extLst>
                    <a:ext uri="{9D8B030D-6E8A-4147-A177-3AD203B41FA5}">
                      <a16:colId xmlns="" xmlns:a16="http://schemas.microsoft.com/office/drawing/2014/main" val="2257248578"/>
                    </a:ext>
                  </a:extLst>
                </a:gridCol>
                <a:gridCol w="1044157">
                  <a:extLst>
                    <a:ext uri="{9D8B030D-6E8A-4147-A177-3AD203B41FA5}">
                      <a16:colId xmlns="" xmlns:a16="http://schemas.microsoft.com/office/drawing/2014/main" val="2426369457"/>
                    </a:ext>
                  </a:extLst>
                </a:gridCol>
              </a:tblGrid>
              <a:tr h="222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Массовое соотношение </a:t>
                      </a:r>
                      <a:r>
                        <a:rPr lang="ru-RU" sz="1400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LiF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ZnS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Ag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1:3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1:2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3873811"/>
                  </a:ext>
                </a:extLst>
              </a:tr>
              <a:tr h="222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Плотность </a:t>
                      </a:r>
                      <a:r>
                        <a:rPr lang="en-US" sz="1400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Li (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атом/см</a:t>
                      </a:r>
                      <a:r>
                        <a:rPr lang="ru-RU" sz="1400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8,81·10</a:t>
                      </a:r>
                      <a:r>
                        <a:rPr lang="ru-RU" sz="1400" baseline="3000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1,07·10</a:t>
                      </a:r>
                      <a:r>
                        <a:rPr lang="ru-RU" sz="1400" baseline="3000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50657809"/>
                  </a:ext>
                </a:extLst>
              </a:tr>
              <a:tr h="2222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Теоретическая эффективность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Толщина 0,32 мм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0,21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0,25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64722851"/>
                  </a:ext>
                </a:extLst>
              </a:tr>
              <a:tr h="24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Толщина 0,5 мм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0,31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0,36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1070045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FD530C-FA57-151B-76D4-6472213B1A6B}"/>
              </a:ext>
            </a:extLst>
          </p:cNvPr>
          <p:cNvSpPr txBox="1"/>
          <p:nvPr/>
        </p:nvSpPr>
        <p:spPr>
          <a:xfrm>
            <a:off x="5283658" y="822038"/>
            <a:ext cx="6521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Световыход при захвате одного нейтрона – 160 000 фотонов</a:t>
            </a:r>
          </a:p>
          <a:p>
            <a:r>
              <a:rPr lang="ru-RU" dirty="0">
                <a:solidFill>
                  <a:srgbClr val="002060"/>
                </a:solidFill>
              </a:rPr>
              <a:t>Время затухания люминесценции – 200 нс</a:t>
            </a:r>
          </a:p>
          <a:p>
            <a:r>
              <a:rPr lang="ru-RU" dirty="0">
                <a:solidFill>
                  <a:srgbClr val="002060"/>
                </a:solidFill>
              </a:rPr>
              <a:t>Длина волны люминесцентного излучения – 450 нм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717BF6D-5575-BBEB-34B4-D0CB0775027C}"/>
              </a:ext>
            </a:extLst>
          </p:cNvPr>
          <p:cNvSpPr/>
          <p:nvPr/>
        </p:nvSpPr>
        <p:spPr>
          <a:xfrm>
            <a:off x="630485" y="2187957"/>
            <a:ext cx="10912765" cy="20892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2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3263C6-BA45-48E4-817B-44C5AFDA9756}"/>
              </a:ext>
            </a:extLst>
          </p:cNvPr>
          <p:cNvSpPr txBox="1"/>
          <p:nvPr/>
        </p:nvSpPr>
        <p:spPr>
          <a:xfrm>
            <a:off x="2639842" y="3894831"/>
            <a:ext cx="1549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Сегмент 10х10 см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7F2ADC-023D-46A4-BB18-FBB63F34E90B}"/>
              </a:ext>
            </a:extLst>
          </p:cNvPr>
          <p:cNvSpPr txBox="1"/>
          <p:nvPr/>
        </p:nvSpPr>
        <p:spPr>
          <a:xfrm>
            <a:off x="6618774" y="1267717"/>
            <a:ext cx="4300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+ </a:t>
            </a:r>
            <a:r>
              <a:rPr lang="ru-RU" sz="1800" baseline="30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 → </a:t>
            </a:r>
            <a:r>
              <a:rPr lang="ru-RU" sz="1800" baseline="30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 (2,75 МэВ) + α (2,05 МэВ)</a:t>
            </a: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16FFE3-91A5-4921-9A9D-B129498F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88408B-E270-4EEF-8E4A-88F3721DC6BD}"/>
              </a:ext>
            </a:extLst>
          </p:cNvPr>
          <p:cNvSpPr txBox="1"/>
          <p:nvPr/>
        </p:nvSpPr>
        <p:spPr>
          <a:xfrm>
            <a:off x="325362" y="138985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Материаловедческая концепция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EF2162-3E3B-45A5-B80E-1CECA83BF016}"/>
              </a:ext>
            </a:extLst>
          </p:cNvPr>
          <p:cNvSpPr txBox="1"/>
          <p:nvPr/>
        </p:nvSpPr>
        <p:spPr>
          <a:xfrm>
            <a:off x="6869130" y="378056"/>
            <a:ext cx="392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Процесс захвата нейтрона, протекающий в функциональном покрытии: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EC5022-4510-489E-91EE-0DFC91E7B0A4}"/>
              </a:ext>
            </a:extLst>
          </p:cNvPr>
          <p:cNvSpPr txBox="1"/>
          <p:nvPr/>
        </p:nvSpPr>
        <p:spPr>
          <a:xfrm>
            <a:off x="666836" y="4399973"/>
            <a:ext cx="537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baseline="30000" dirty="0">
                <a:solidFill>
                  <a:srgbClr val="002060"/>
                </a:solidFill>
              </a:rPr>
              <a:t>6</a:t>
            </a:r>
            <a:r>
              <a:rPr lang="en-US" b="1" dirty="0">
                <a:solidFill>
                  <a:srgbClr val="002060"/>
                </a:solidFill>
              </a:rPr>
              <a:t>LiF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ru-RU" dirty="0">
                <a:solidFill>
                  <a:srgbClr val="002060"/>
                </a:solidFill>
              </a:rPr>
              <a:t>нейтрон-чувствительный компонент (</a:t>
            </a:r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сечение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(n, α)-реакции σ = 941 барн)</a:t>
            </a:r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ZnS(Ag)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ru-RU" dirty="0">
                <a:solidFill>
                  <a:srgbClr val="002060"/>
                </a:solidFill>
              </a:rPr>
              <a:t>люминесцирующий компонент;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Оптическая матрица </a:t>
            </a:r>
            <a:r>
              <a:rPr lang="ru-RU" dirty="0">
                <a:solidFill>
                  <a:srgbClr val="002060"/>
                </a:solidFill>
              </a:rPr>
              <a:t>(показатель преломления 1,5÷1,6; светопропускание в диапазоне </a:t>
            </a:r>
            <a:r>
              <a:rPr lang="en-US" dirty="0">
                <a:solidFill>
                  <a:srgbClr val="002060"/>
                </a:solidFill>
              </a:rPr>
              <a:t>350-2000</a:t>
            </a:r>
            <a:r>
              <a:rPr lang="ru-RU" dirty="0">
                <a:solidFill>
                  <a:srgbClr val="002060"/>
                </a:solidFill>
              </a:rPr>
              <a:t> нм не менее 90%).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CEE30D-F97F-4D93-821A-F10B093346FF}"/>
              </a:ext>
            </a:extLst>
          </p:cNvPr>
          <p:cNvSpPr txBox="1"/>
          <p:nvPr/>
        </p:nvSpPr>
        <p:spPr>
          <a:xfrm>
            <a:off x="474853" y="837832"/>
            <a:ext cx="490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Композиционный сцинтилляционный материал нейтронного детектора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F49778-1710-49C7-B3FF-88C3C507B9DF}"/>
              </a:ext>
            </a:extLst>
          </p:cNvPr>
          <p:cNvSpPr txBox="1"/>
          <p:nvPr/>
        </p:nvSpPr>
        <p:spPr>
          <a:xfrm>
            <a:off x="6839902" y="1700548"/>
            <a:ext cx="423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Длина пробега </a:t>
            </a:r>
            <a:r>
              <a:rPr lang="el-GR" sz="1400" dirty="0">
                <a:solidFill>
                  <a:srgbClr val="002060"/>
                </a:solidFill>
              </a:rPr>
              <a:t>α</a:t>
            </a:r>
            <a:r>
              <a:rPr lang="ru-RU" sz="1400" dirty="0">
                <a:solidFill>
                  <a:srgbClr val="002060"/>
                </a:solidFill>
              </a:rPr>
              <a:t>-частицы в сцинтилляторе – 5,5 мкм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Длина пробега тритона в сцинтилляторе – 30,0 мкм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7292CB64-76BB-61D7-D5A1-96017C988B56}"/>
              </a:ext>
            </a:extLst>
          </p:cNvPr>
          <p:cNvGrpSpPr/>
          <p:nvPr/>
        </p:nvGrpSpPr>
        <p:grpSpPr>
          <a:xfrm>
            <a:off x="6485600" y="2998186"/>
            <a:ext cx="5493880" cy="2593527"/>
            <a:chOff x="7186686" y="2910881"/>
            <a:chExt cx="5307665" cy="2593527"/>
          </a:xfrm>
        </p:grpSpPr>
        <p:grpSp>
          <p:nvGrpSpPr>
            <p:cNvPr id="14" name="Группа 48">
              <a:extLst>
                <a:ext uri="{FF2B5EF4-FFF2-40B4-BE49-F238E27FC236}">
                  <a16:creationId xmlns="" xmlns:a16="http://schemas.microsoft.com/office/drawing/2014/main" id="{F3CD8D59-FCFA-AC35-004C-44FB7137798C}"/>
                </a:ext>
              </a:extLst>
            </p:cNvPr>
            <p:cNvGrpSpPr/>
            <p:nvPr/>
          </p:nvGrpSpPr>
          <p:grpSpPr bwMode="auto">
            <a:xfrm>
              <a:off x="7604360" y="2910881"/>
              <a:ext cx="3829606" cy="1742255"/>
              <a:chOff x="514256" y="1170107"/>
              <a:chExt cx="3829606" cy="1742255"/>
            </a:xfrm>
          </p:grpSpPr>
          <p:grpSp>
            <p:nvGrpSpPr>
              <p:cNvPr id="30" name="Группа 49">
                <a:extLst>
                  <a:ext uri="{FF2B5EF4-FFF2-40B4-BE49-F238E27FC236}">
                    <a16:creationId xmlns="" xmlns:a16="http://schemas.microsoft.com/office/drawing/2014/main" id="{490D8CD2-F22B-98A1-B38B-2A7A2DAC249F}"/>
                  </a:ext>
                </a:extLst>
              </p:cNvPr>
              <p:cNvGrpSpPr/>
              <p:nvPr/>
            </p:nvGrpSpPr>
            <p:grpSpPr bwMode="auto">
              <a:xfrm>
                <a:off x="514256" y="1170107"/>
                <a:ext cx="3829606" cy="1742255"/>
                <a:chOff x="909419" y="1704556"/>
                <a:chExt cx="5212537" cy="2407696"/>
              </a:xfrm>
            </p:grpSpPr>
            <p:sp>
              <p:nvSpPr>
                <p:cNvPr id="37" name="Прямоугольник 57">
                  <a:extLst>
                    <a:ext uri="{FF2B5EF4-FFF2-40B4-BE49-F238E27FC236}">
                      <a16:creationId xmlns="" xmlns:a16="http://schemas.microsoft.com/office/drawing/2014/main" id="{D4A91485-4138-3CBC-6C0F-5FE5CDD1BB7D}"/>
                    </a:ext>
                  </a:extLst>
                </p:cNvPr>
                <p:cNvSpPr/>
                <p:nvPr/>
              </p:nvSpPr>
              <p:spPr bwMode="auto">
                <a:xfrm>
                  <a:off x="909419" y="1704556"/>
                  <a:ext cx="5212537" cy="240769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38" name="Овал 58">
                  <a:extLst>
                    <a:ext uri="{FF2B5EF4-FFF2-40B4-BE49-F238E27FC236}">
                      <a16:creationId xmlns="" xmlns:a16="http://schemas.microsoft.com/office/drawing/2014/main" id="{F2F96B49-A648-30B3-29D0-2F53F2F0D81F}"/>
                    </a:ext>
                  </a:extLst>
                </p:cNvPr>
                <p:cNvSpPr/>
                <p:nvPr/>
              </p:nvSpPr>
              <p:spPr bwMode="auto">
                <a:xfrm>
                  <a:off x="1482543" y="3320062"/>
                  <a:ext cx="539579" cy="54516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Овал 59">
                  <a:extLst>
                    <a:ext uri="{FF2B5EF4-FFF2-40B4-BE49-F238E27FC236}">
                      <a16:creationId xmlns="" xmlns:a16="http://schemas.microsoft.com/office/drawing/2014/main" id="{889DBA37-52DC-03D6-F8EC-4CCC8A1E3B31}"/>
                    </a:ext>
                  </a:extLst>
                </p:cNvPr>
                <p:cNvSpPr/>
                <p:nvPr/>
              </p:nvSpPr>
              <p:spPr bwMode="auto">
                <a:xfrm>
                  <a:off x="2082909" y="2781754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0" name="Овал 60">
                  <a:extLst>
                    <a:ext uri="{FF2B5EF4-FFF2-40B4-BE49-F238E27FC236}">
                      <a16:creationId xmlns="" xmlns:a16="http://schemas.microsoft.com/office/drawing/2014/main" id="{B85E3D83-B2F1-5DAE-A4B9-67B29663603C}"/>
                    </a:ext>
                  </a:extLst>
                </p:cNvPr>
                <p:cNvSpPr/>
                <p:nvPr/>
              </p:nvSpPr>
              <p:spPr bwMode="auto">
                <a:xfrm>
                  <a:off x="2559437" y="3066455"/>
                  <a:ext cx="539579" cy="54516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Овал 61">
                  <a:extLst>
                    <a:ext uri="{FF2B5EF4-FFF2-40B4-BE49-F238E27FC236}">
                      <a16:creationId xmlns="" xmlns:a16="http://schemas.microsoft.com/office/drawing/2014/main" id="{89B00BB4-D28C-C3D2-F9E3-A7037A84CBF1}"/>
                    </a:ext>
                  </a:extLst>
                </p:cNvPr>
                <p:cNvSpPr/>
                <p:nvPr/>
              </p:nvSpPr>
              <p:spPr bwMode="auto">
                <a:xfrm>
                  <a:off x="2377000" y="2012451"/>
                  <a:ext cx="539579" cy="54516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2" name="Овал 62">
                  <a:extLst>
                    <a:ext uri="{FF2B5EF4-FFF2-40B4-BE49-F238E27FC236}">
                      <a16:creationId xmlns="" xmlns:a16="http://schemas.microsoft.com/office/drawing/2014/main" id="{F336713B-1F8B-AD25-C627-406E5554D7CF}"/>
                    </a:ext>
                  </a:extLst>
                </p:cNvPr>
                <p:cNvSpPr/>
                <p:nvPr/>
              </p:nvSpPr>
              <p:spPr bwMode="auto">
                <a:xfrm>
                  <a:off x="3268647" y="3293718"/>
                  <a:ext cx="271849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3" name="Овал 63">
                  <a:extLst>
                    <a:ext uri="{FF2B5EF4-FFF2-40B4-BE49-F238E27FC236}">
                      <a16:creationId xmlns="" xmlns:a16="http://schemas.microsoft.com/office/drawing/2014/main" id="{EC07FF6E-2699-D449-0B32-CD0A4DDC6467}"/>
                    </a:ext>
                  </a:extLst>
                </p:cNvPr>
                <p:cNvSpPr/>
                <p:nvPr/>
              </p:nvSpPr>
              <p:spPr bwMode="auto">
                <a:xfrm>
                  <a:off x="2902225" y="2731258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4" name="Овал 64">
                  <a:extLst>
                    <a:ext uri="{FF2B5EF4-FFF2-40B4-BE49-F238E27FC236}">
                      <a16:creationId xmlns="" xmlns:a16="http://schemas.microsoft.com/office/drawing/2014/main" id="{6E5F25E1-8233-AD72-20F2-E8A42A2458EF}"/>
                    </a:ext>
                  </a:extLst>
                </p:cNvPr>
                <p:cNvSpPr/>
                <p:nvPr/>
              </p:nvSpPr>
              <p:spPr bwMode="auto">
                <a:xfrm>
                  <a:off x="1888844" y="2364591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5" name="Овал 65">
                  <a:extLst>
                    <a:ext uri="{FF2B5EF4-FFF2-40B4-BE49-F238E27FC236}">
                      <a16:creationId xmlns="" xmlns:a16="http://schemas.microsoft.com/office/drawing/2014/main" id="{9C56E912-E4E0-BF27-45BB-8DCF2716A665}"/>
                    </a:ext>
                  </a:extLst>
                </p:cNvPr>
                <p:cNvSpPr/>
                <p:nvPr/>
              </p:nvSpPr>
              <p:spPr bwMode="auto">
                <a:xfrm>
                  <a:off x="2204262" y="3220662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6" name="Овал 66">
                  <a:extLst>
                    <a:ext uri="{FF2B5EF4-FFF2-40B4-BE49-F238E27FC236}">
                      <a16:creationId xmlns="" xmlns:a16="http://schemas.microsoft.com/office/drawing/2014/main" id="{1AC1B923-5B0D-E25B-312B-1EB41815B80B}"/>
                    </a:ext>
                  </a:extLst>
                </p:cNvPr>
                <p:cNvSpPr/>
                <p:nvPr/>
              </p:nvSpPr>
              <p:spPr bwMode="auto">
                <a:xfrm>
                  <a:off x="3363223" y="2890322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7" name="Овал 67">
                  <a:extLst>
                    <a:ext uri="{FF2B5EF4-FFF2-40B4-BE49-F238E27FC236}">
                      <a16:creationId xmlns="" xmlns:a16="http://schemas.microsoft.com/office/drawing/2014/main" id="{BF57A71A-A7FE-0581-F794-5914BB09EAA0}"/>
                    </a:ext>
                  </a:extLst>
                </p:cNvPr>
                <p:cNvSpPr/>
                <p:nvPr/>
              </p:nvSpPr>
              <p:spPr bwMode="auto">
                <a:xfrm>
                  <a:off x="4104484" y="2288941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8" name="Овал 68">
                  <a:extLst>
                    <a:ext uri="{FF2B5EF4-FFF2-40B4-BE49-F238E27FC236}">
                      <a16:creationId xmlns="" xmlns:a16="http://schemas.microsoft.com/office/drawing/2014/main" id="{86D30D07-DD62-E56C-A724-1A730C652982}"/>
                    </a:ext>
                  </a:extLst>
                </p:cNvPr>
                <p:cNvSpPr/>
                <p:nvPr/>
              </p:nvSpPr>
              <p:spPr bwMode="auto">
                <a:xfrm>
                  <a:off x="4274791" y="3210568"/>
                  <a:ext cx="271847" cy="271849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9" name="Овал 69">
                  <a:extLst>
                    <a:ext uri="{FF2B5EF4-FFF2-40B4-BE49-F238E27FC236}">
                      <a16:creationId xmlns="" xmlns:a16="http://schemas.microsoft.com/office/drawing/2014/main" id="{70D6F56F-665F-C49B-C71D-A2B8F4F22C81}"/>
                    </a:ext>
                  </a:extLst>
                </p:cNvPr>
                <p:cNvSpPr/>
                <p:nvPr/>
              </p:nvSpPr>
              <p:spPr bwMode="auto">
                <a:xfrm>
                  <a:off x="3403912" y="2304167"/>
                  <a:ext cx="539579" cy="54516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0" name="Овал 70">
                  <a:extLst>
                    <a:ext uri="{FF2B5EF4-FFF2-40B4-BE49-F238E27FC236}">
                      <a16:creationId xmlns="" xmlns:a16="http://schemas.microsoft.com/office/drawing/2014/main" id="{0A30FABB-12D7-8782-8F37-E402A73BF2B3}"/>
                    </a:ext>
                  </a:extLst>
                </p:cNvPr>
                <p:cNvSpPr/>
                <p:nvPr/>
              </p:nvSpPr>
              <p:spPr bwMode="auto">
                <a:xfrm>
                  <a:off x="4629651" y="2532863"/>
                  <a:ext cx="539578" cy="54517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1" name="Овал 51">
                <a:extLst>
                  <a:ext uri="{FF2B5EF4-FFF2-40B4-BE49-F238E27FC236}">
                    <a16:creationId xmlns="" xmlns:a16="http://schemas.microsoft.com/office/drawing/2014/main" id="{7826C539-8240-13F0-A28D-9DA976CF708F}"/>
                  </a:ext>
                </a:extLst>
              </p:cNvPr>
              <p:cNvSpPr/>
              <p:nvPr/>
            </p:nvSpPr>
            <p:spPr bwMode="auto">
              <a:xfrm>
                <a:off x="2115185" y="1578549"/>
                <a:ext cx="199724" cy="19671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Овал 52">
                <a:extLst>
                  <a:ext uri="{FF2B5EF4-FFF2-40B4-BE49-F238E27FC236}">
                    <a16:creationId xmlns="" xmlns:a16="http://schemas.microsoft.com/office/drawing/2014/main" id="{902A60AF-28BB-9645-BD9F-44159C1C0649}"/>
                  </a:ext>
                </a:extLst>
              </p:cNvPr>
              <p:cNvSpPr/>
              <p:nvPr/>
            </p:nvSpPr>
            <p:spPr bwMode="auto">
              <a:xfrm>
                <a:off x="2675530" y="1966733"/>
                <a:ext cx="199724" cy="19671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Овал 53">
                <a:extLst>
                  <a:ext uri="{FF2B5EF4-FFF2-40B4-BE49-F238E27FC236}">
                    <a16:creationId xmlns="" xmlns:a16="http://schemas.microsoft.com/office/drawing/2014/main" id="{947611F3-9962-A13B-4B48-FE9651047D80}"/>
                  </a:ext>
                </a:extLst>
              </p:cNvPr>
              <p:cNvSpPr/>
              <p:nvPr/>
            </p:nvSpPr>
            <p:spPr bwMode="auto">
              <a:xfrm>
                <a:off x="2987429" y="1851540"/>
                <a:ext cx="199724" cy="19671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Овал 54">
                <a:extLst>
                  <a:ext uri="{FF2B5EF4-FFF2-40B4-BE49-F238E27FC236}">
                    <a16:creationId xmlns="" xmlns:a16="http://schemas.microsoft.com/office/drawing/2014/main" id="{017BBBAB-0766-21A6-6221-7B7C0299B9F6}"/>
                  </a:ext>
                </a:extLst>
              </p:cNvPr>
              <p:cNvSpPr/>
              <p:nvPr/>
            </p:nvSpPr>
            <p:spPr bwMode="auto">
              <a:xfrm>
                <a:off x="3694295" y="2003297"/>
                <a:ext cx="199724" cy="19671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Овал 55">
                <a:extLst>
                  <a:ext uri="{FF2B5EF4-FFF2-40B4-BE49-F238E27FC236}">
                    <a16:creationId xmlns="" xmlns:a16="http://schemas.microsoft.com/office/drawing/2014/main" id="{A27B50A6-B318-6C3C-AEEF-EE2CC6CCB71D}"/>
                  </a:ext>
                </a:extLst>
              </p:cNvPr>
              <p:cNvSpPr/>
              <p:nvPr/>
            </p:nvSpPr>
            <p:spPr bwMode="auto">
              <a:xfrm>
                <a:off x="3293042" y="2221166"/>
                <a:ext cx="396423" cy="394495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Овал 56">
                <a:extLst>
                  <a:ext uri="{FF2B5EF4-FFF2-40B4-BE49-F238E27FC236}">
                    <a16:creationId xmlns="" xmlns:a16="http://schemas.microsoft.com/office/drawing/2014/main" id="{527033EC-0223-0788-460B-3B7B65A6C884}"/>
                  </a:ext>
                </a:extLst>
              </p:cNvPr>
              <p:cNvSpPr/>
              <p:nvPr/>
            </p:nvSpPr>
            <p:spPr bwMode="auto">
              <a:xfrm>
                <a:off x="2502084" y="2229766"/>
                <a:ext cx="396423" cy="394495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05FDDA0F-0C19-9082-6638-F3FCA3747861}"/>
                </a:ext>
              </a:extLst>
            </p:cNvPr>
            <p:cNvGrpSpPr/>
            <p:nvPr/>
          </p:nvGrpSpPr>
          <p:grpSpPr bwMode="auto">
            <a:xfrm>
              <a:off x="7186686" y="4649796"/>
              <a:ext cx="5307665" cy="854612"/>
              <a:chOff x="95058" y="79557"/>
              <a:chExt cx="5307665" cy="854612"/>
            </a:xfrm>
          </p:grpSpPr>
          <p:sp>
            <p:nvSpPr>
              <p:cNvPr id="22" name="Прямоугольник 115">
                <a:extLst>
                  <a:ext uri="{FF2B5EF4-FFF2-40B4-BE49-F238E27FC236}">
                    <a16:creationId xmlns="" xmlns:a16="http://schemas.microsoft.com/office/drawing/2014/main" id="{1745462B-4F39-9B5A-2B58-25A8E3C8CAA5}"/>
                  </a:ext>
                </a:extLst>
              </p:cNvPr>
              <p:cNvSpPr/>
              <p:nvPr/>
            </p:nvSpPr>
            <p:spPr bwMode="auto">
              <a:xfrm>
                <a:off x="95058" y="427415"/>
                <a:ext cx="5199467" cy="5067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TextBox 120">
                <a:extLst>
                  <a:ext uri="{FF2B5EF4-FFF2-40B4-BE49-F238E27FC236}">
                    <a16:creationId xmlns="" xmlns:a16="http://schemas.microsoft.com/office/drawing/2014/main" id="{A40DB7C3-4C58-0B23-6EBE-3A99322B3604}"/>
                  </a:ext>
                </a:extLst>
              </p:cNvPr>
              <p:cNvSpPr txBox="1"/>
              <p:nvPr/>
            </p:nvSpPr>
            <p:spPr bwMode="auto">
              <a:xfrm>
                <a:off x="558498" y="503313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– </a:t>
                </a:r>
                <a:r>
                  <a:rPr lang="en-US" dirty="0"/>
                  <a:t>ZnS(Ag)</a:t>
                </a:r>
                <a:endParaRPr lang="ru-RU" dirty="0"/>
              </a:p>
            </p:txBody>
          </p:sp>
          <p:sp>
            <p:nvSpPr>
              <p:cNvPr id="24" name="Овал 116">
                <a:extLst>
                  <a:ext uri="{FF2B5EF4-FFF2-40B4-BE49-F238E27FC236}">
                    <a16:creationId xmlns="" xmlns:a16="http://schemas.microsoft.com/office/drawing/2014/main" id="{47D75665-EAB2-4353-2BD6-7AE3CB51AC71}"/>
                  </a:ext>
                </a:extLst>
              </p:cNvPr>
              <p:cNvSpPr/>
              <p:nvPr/>
            </p:nvSpPr>
            <p:spPr bwMode="auto">
              <a:xfrm>
                <a:off x="280440" y="538749"/>
                <a:ext cx="291776" cy="282326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TextBox 121">
                <a:extLst>
                  <a:ext uri="{FF2B5EF4-FFF2-40B4-BE49-F238E27FC236}">
                    <a16:creationId xmlns="" xmlns:a16="http://schemas.microsoft.com/office/drawing/2014/main" id="{90765E0C-F6E7-2E20-D5C3-4E3C388A7B48}"/>
                  </a:ext>
                </a:extLst>
              </p:cNvPr>
              <p:cNvSpPr txBox="1"/>
              <p:nvPr/>
            </p:nvSpPr>
            <p:spPr bwMode="auto">
              <a:xfrm>
                <a:off x="1924471" y="495935"/>
                <a:ext cx="676106" cy="36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– </a:t>
                </a:r>
                <a:r>
                  <a:rPr lang="en-US" baseline="30000" dirty="0"/>
                  <a:t>6</a:t>
                </a:r>
                <a:r>
                  <a:rPr lang="en-US" dirty="0"/>
                  <a:t>LiF</a:t>
                </a:r>
                <a:endParaRPr lang="ru-RU" dirty="0"/>
              </a:p>
            </p:txBody>
          </p:sp>
          <p:sp>
            <p:nvSpPr>
              <p:cNvPr id="27" name="Прямоугольник 118">
                <a:extLst>
                  <a:ext uri="{FF2B5EF4-FFF2-40B4-BE49-F238E27FC236}">
                    <a16:creationId xmlns="" xmlns:a16="http://schemas.microsoft.com/office/drawing/2014/main" id="{CB9D094A-E7E0-8EC3-AF95-761E63DBC129}"/>
                  </a:ext>
                </a:extLst>
              </p:cNvPr>
              <p:cNvSpPr/>
              <p:nvPr/>
            </p:nvSpPr>
            <p:spPr bwMode="auto">
              <a:xfrm>
                <a:off x="2614950" y="524483"/>
                <a:ext cx="396724" cy="33389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TextBox 122">
                <a:extLst>
                  <a:ext uri="{FF2B5EF4-FFF2-40B4-BE49-F238E27FC236}">
                    <a16:creationId xmlns="" xmlns:a16="http://schemas.microsoft.com/office/drawing/2014/main" id="{79607631-6A45-AC31-6775-9092AE3101B0}"/>
                  </a:ext>
                </a:extLst>
              </p:cNvPr>
              <p:cNvSpPr txBox="1"/>
              <p:nvPr/>
            </p:nvSpPr>
            <p:spPr bwMode="auto">
              <a:xfrm>
                <a:off x="3026047" y="503330"/>
                <a:ext cx="2376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– Оптическая матрица</a:t>
                </a:r>
              </a:p>
            </p:txBody>
          </p:sp>
          <p:sp>
            <p:nvSpPr>
              <p:cNvPr id="29" name="TextBox 119">
                <a:extLst>
                  <a:ext uri="{FF2B5EF4-FFF2-40B4-BE49-F238E27FC236}">
                    <a16:creationId xmlns="" xmlns:a16="http://schemas.microsoft.com/office/drawing/2014/main" id="{6FEFF66E-90F8-CD0D-14D0-985317E8D662}"/>
                  </a:ext>
                </a:extLst>
              </p:cNvPr>
              <p:cNvSpPr txBox="1"/>
              <p:nvPr/>
            </p:nvSpPr>
            <p:spPr bwMode="auto">
              <a:xfrm>
                <a:off x="1735238" y="79557"/>
                <a:ext cx="1541257" cy="36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Обозначения: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F1039BE-86E0-54D7-BCAB-D8B2C9B19526}"/>
                </a:ext>
              </a:extLst>
            </p:cNvPr>
            <p:cNvSpPr txBox="1"/>
            <p:nvPr/>
          </p:nvSpPr>
          <p:spPr>
            <a:xfrm>
              <a:off x="7613442" y="3528923"/>
              <a:ext cx="7296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нейтрон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="" xmlns:a16="http://schemas.microsoft.com/office/drawing/2014/main" id="{619F71DB-758B-F79B-C16E-7B54609521CA}"/>
                </a:ext>
              </a:extLst>
            </p:cNvPr>
            <p:cNvCxnSpPr/>
            <p:nvPr/>
          </p:nvCxnSpPr>
          <p:spPr>
            <a:xfrm>
              <a:off x="7702809" y="3768924"/>
              <a:ext cx="7342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="" xmlns:a16="http://schemas.microsoft.com/office/drawing/2014/main" id="{1FDB2F1B-4C58-B714-D7B5-1249AC0F79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37280" y="3790764"/>
              <a:ext cx="227780" cy="3082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="" xmlns:a16="http://schemas.microsoft.com/office/drawing/2014/main" id="{69EC242A-6D6B-1EE5-9B27-B0B11BBE56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66482" y="3516332"/>
              <a:ext cx="199144" cy="2749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C155D02-47B2-7C32-EC29-0A00A4A7203B}"/>
                </a:ext>
              </a:extLst>
            </p:cNvPr>
            <p:cNvSpPr txBox="1"/>
            <p:nvPr/>
          </p:nvSpPr>
          <p:spPr>
            <a:xfrm>
              <a:off x="8676438" y="3494168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aseline="30000" dirty="0"/>
                <a:t>3</a:t>
              </a:r>
              <a:r>
                <a:rPr lang="ru-RU" dirty="0"/>
                <a:t>Н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11957B2-4749-4F94-EA04-8AA436E6E9A1}"/>
                </a:ext>
              </a:extLst>
            </p:cNvPr>
            <p:cNvSpPr txBox="1"/>
            <p:nvPr/>
          </p:nvSpPr>
          <p:spPr>
            <a:xfrm>
              <a:off x="7978433" y="3718289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aseline="30000" dirty="0"/>
                <a:t>4</a:t>
              </a:r>
              <a:r>
                <a:rPr lang="ru-RU" dirty="0"/>
                <a:t>Не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15E9824F-D4D4-7B50-7C1C-839052D10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6" y="1622678"/>
            <a:ext cx="4906392" cy="2160000"/>
          </a:xfrm>
          <a:prstGeom prst="rect">
            <a:avLst/>
          </a:prstGeom>
        </p:spPr>
      </p:pic>
      <p:sp>
        <p:nvSpPr>
          <p:cNvPr id="7" name="Овал 65">
            <a:extLst>
              <a:ext uri="{FF2B5EF4-FFF2-40B4-BE49-F238E27FC236}">
                <a16:creationId xmlns="" xmlns:a16="http://schemas.microsoft.com/office/drawing/2014/main" id="{C4C16319-3411-1B33-E75A-CEF46B652074}"/>
              </a:ext>
            </a:extLst>
          </p:cNvPr>
          <p:cNvSpPr/>
          <p:nvPr/>
        </p:nvSpPr>
        <p:spPr bwMode="auto">
          <a:xfrm>
            <a:off x="8199781" y="5254684"/>
            <a:ext cx="206731" cy="1967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3AADA0D9-7860-A6B8-76CA-7B66DD82CAE7}"/>
              </a:ext>
            </a:extLst>
          </p:cNvPr>
          <p:cNvCxnSpPr>
            <a:cxnSpLocks/>
          </p:cNvCxnSpPr>
          <p:nvPr/>
        </p:nvCxnSpPr>
        <p:spPr>
          <a:xfrm flipH="1" flipV="1">
            <a:off x="7869480" y="3034417"/>
            <a:ext cx="212410" cy="21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5A5BE306-9294-B3DA-3E02-5367F4D8A367}"/>
              </a:ext>
            </a:extLst>
          </p:cNvPr>
          <p:cNvCxnSpPr>
            <a:cxnSpLocks/>
          </p:cNvCxnSpPr>
          <p:nvPr/>
        </p:nvCxnSpPr>
        <p:spPr>
          <a:xfrm flipH="1" flipV="1">
            <a:off x="8074006" y="2911224"/>
            <a:ext cx="75191" cy="27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F3C906DE-009E-2A5B-D871-DFCDAD637924}"/>
              </a:ext>
            </a:extLst>
          </p:cNvPr>
          <p:cNvCxnSpPr>
            <a:cxnSpLocks/>
          </p:cNvCxnSpPr>
          <p:nvPr/>
        </p:nvCxnSpPr>
        <p:spPr>
          <a:xfrm flipV="1">
            <a:off x="8254980" y="2927474"/>
            <a:ext cx="47256" cy="25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D8117301-1220-0CA2-95A5-FBBEC7BD4E63}"/>
              </a:ext>
            </a:extLst>
          </p:cNvPr>
          <p:cNvCxnSpPr>
            <a:cxnSpLocks/>
          </p:cNvCxnSpPr>
          <p:nvPr/>
        </p:nvCxnSpPr>
        <p:spPr>
          <a:xfrm flipH="1" flipV="1">
            <a:off x="7764102" y="3245200"/>
            <a:ext cx="213584" cy="83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7ED4377-9C1D-2C31-CBCC-F51F2C9A746A}"/>
              </a:ext>
            </a:extLst>
          </p:cNvPr>
          <p:cNvSpPr/>
          <p:nvPr/>
        </p:nvSpPr>
        <p:spPr>
          <a:xfrm>
            <a:off x="6798543" y="2600512"/>
            <a:ext cx="4256037" cy="3110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оптоволокно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03CB1208-DA8F-AE1D-B1BA-F0F6DC5C251E}"/>
              </a:ext>
            </a:extLst>
          </p:cNvPr>
          <p:cNvCxnSpPr>
            <a:cxnSpLocks/>
          </p:cNvCxnSpPr>
          <p:nvPr/>
        </p:nvCxnSpPr>
        <p:spPr>
          <a:xfrm flipV="1">
            <a:off x="8374621" y="2955228"/>
            <a:ext cx="162136" cy="249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="" xmlns:a16="http://schemas.microsoft.com/office/drawing/2014/main" id="{F0E5DA57-DF54-47AC-2CC4-A49BA1C5B1BF}"/>
              </a:ext>
            </a:extLst>
          </p:cNvPr>
          <p:cNvCxnSpPr>
            <a:cxnSpLocks/>
          </p:cNvCxnSpPr>
          <p:nvPr/>
        </p:nvCxnSpPr>
        <p:spPr>
          <a:xfrm flipV="1">
            <a:off x="8441928" y="3133720"/>
            <a:ext cx="222042" cy="14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7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875A34C-3F5B-451D-81F8-AA53279C9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14222"/>
              </p:ext>
            </p:extLst>
          </p:nvPr>
        </p:nvGraphicFramePr>
        <p:xfrm>
          <a:off x="532366" y="1952160"/>
          <a:ext cx="5263619" cy="2926080"/>
        </p:xfrm>
        <a:graphic>
          <a:graphicData uri="http://schemas.openxmlformats.org/drawingml/2006/table">
            <a:tbl>
              <a:tblPr/>
              <a:tblGrid>
                <a:gridCol w="2553255">
                  <a:extLst>
                    <a:ext uri="{9D8B030D-6E8A-4147-A177-3AD203B41FA5}">
                      <a16:colId xmlns="" xmlns:a16="http://schemas.microsoft.com/office/drawing/2014/main" val="2978891653"/>
                    </a:ext>
                  </a:extLst>
                </a:gridCol>
                <a:gridCol w="2710364">
                  <a:extLst>
                    <a:ext uri="{9D8B030D-6E8A-4147-A177-3AD203B41FA5}">
                      <a16:colId xmlns="" xmlns:a16="http://schemas.microsoft.com/office/drawing/2014/main" val="3996373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98755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Определяемый элемент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90" marR="360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Массовая доля , %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2857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Li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27.12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6455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Fe</a:t>
                      </a:r>
                      <a:endParaRPr lang="en-US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0.012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9284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Mg</a:t>
                      </a:r>
                      <a:endParaRPr lang="en-US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0.003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604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</a:t>
                      </a:r>
                      <a:endParaRPr lang="en-US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0.009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4865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Al</a:t>
                      </a:r>
                      <a:endParaRPr lang="en-US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0.004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016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</a:t>
                      </a:r>
                      <a:endParaRPr lang="en-US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˂0.001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5603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</a:t>
                      </a:r>
                      <a:endParaRPr lang="en-US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˂0.001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7011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90" marR="36004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Mn</a:t>
                      </a:r>
                      <a:endParaRPr lang="en-US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˂0.001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8991156"/>
                  </a:ext>
                </a:extLst>
              </a:tr>
            </a:tbl>
          </a:graphicData>
        </a:graphic>
      </p:graphicFrame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94CD3CD0-F9B6-4515-92E1-B07644A0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37" y="1581111"/>
            <a:ext cx="5880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Данные элементного анализа пробы синтезированного фторида лития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8AE6C56-6416-44AF-92C5-7AF1B22FE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48" y="-27978"/>
            <a:ext cx="3881379" cy="2970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2A398C-7D5B-45AE-A977-DCABC5ACCD7A}"/>
              </a:ext>
            </a:extLst>
          </p:cNvPr>
          <p:cNvSpPr txBox="1"/>
          <p:nvPr/>
        </p:nvSpPr>
        <p:spPr>
          <a:xfrm>
            <a:off x="6948071" y="2788306"/>
            <a:ext cx="4460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Дифрактограмма порошка фторида лития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715AC3-718D-4DC3-B54C-DBDD1446A68E}"/>
              </a:ext>
            </a:extLst>
          </p:cNvPr>
          <p:cNvSpPr txBox="1"/>
          <p:nvPr/>
        </p:nvSpPr>
        <p:spPr>
          <a:xfrm>
            <a:off x="285195" y="116611"/>
            <a:ext cx="266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Синтез фторида лития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130167-ACF7-4191-9811-97BD2563FA4A}"/>
              </a:ext>
            </a:extLst>
          </p:cNvPr>
          <p:cNvSpPr txBox="1"/>
          <p:nvPr/>
        </p:nvSpPr>
        <p:spPr>
          <a:xfrm>
            <a:off x="7616443" y="6262239"/>
            <a:ext cx="3165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Микроснимок порошка фторида лития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B5699D-73BD-C0CC-0F99-B686A204DBFC}"/>
              </a:ext>
            </a:extLst>
          </p:cNvPr>
          <p:cNvSpPr txBox="1"/>
          <p:nvPr/>
        </p:nvSpPr>
        <p:spPr>
          <a:xfrm>
            <a:off x="1072816" y="794541"/>
            <a:ext cx="3798116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</a:rPr>
              <a:t>LiOH + HF → LiF↓ + H</a:t>
            </a:r>
            <a:r>
              <a:rPr lang="en-US" sz="1800" b="1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sz="1800" b="1" dirty="0">
                <a:solidFill>
                  <a:srgbClr val="002060"/>
                </a:solidFill>
                <a:effectLst/>
              </a:rPr>
              <a:t>O</a:t>
            </a:r>
            <a:endParaRPr lang="en-US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92D458-0EA1-3C2A-EEA6-1146E4BFF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05" y="3263945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E6BC7FC-18AC-61FA-ED0B-36B3A132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5" y="502843"/>
            <a:ext cx="4825523" cy="61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412CC6-0085-525D-3137-7253F4658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12" y="62484"/>
            <a:ext cx="4608900" cy="32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F25708-91A0-4858-8A3B-72F56AAF691C}"/>
              </a:ext>
            </a:extLst>
          </p:cNvPr>
          <p:cNvSpPr txBox="1"/>
          <p:nvPr/>
        </p:nvSpPr>
        <p:spPr>
          <a:xfrm>
            <a:off x="533272" y="0"/>
            <a:ext cx="465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Методика синтеза люминофора </a:t>
            </a:r>
            <a:r>
              <a:rPr lang="en-US" sz="2000" b="1" u="sng" dirty="0">
                <a:solidFill>
                  <a:srgbClr val="002060"/>
                </a:solidFill>
              </a:rPr>
              <a:t>ZnS(Ag)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1D82A68-8AEF-4807-854E-4F1563E2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>
                <a:solidFill>
                  <a:srgbClr val="002060"/>
                </a:solidFill>
              </a:rPr>
              <a:pPr/>
              <a:t>5</a:t>
            </a:fld>
            <a:endParaRPr lang="ru-RU">
              <a:solidFill>
                <a:srgbClr val="00206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281C3A5-D21F-9D99-83F5-90A2CC7C83E1}"/>
              </a:ext>
            </a:extLst>
          </p:cNvPr>
          <p:cNvGrpSpPr/>
          <p:nvPr/>
        </p:nvGrpSpPr>
        <p:grpSpPr>
          <a:xfrm>
            <a:off x="3070305" y="3028427"/>
            <a:ext cx="1828453" cy="1610652"/>
            <a:chOff x="3495966" y="2643331"/>
            <a:chExt cx="1938069" cy="1646993"/>
          </a:xfrm>
        </p:grpSpPr>
        <p:pic>
          <p:nvPicPr>
            <p:cNvPr id="3076" name="Picture 4">
              <a:extLst>
                <a:ext uri="{FF2B5EF4-FFF2-40B4-BE49-F238E27FC236}">
                  <a16:creationId xmlns="" xmlns:a16="http://schemas.microsoft.com/office/drawing/2014/main" id="{1A1C2DE9-95EB-4BD9-8031-FB25E11AA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966" y="2718719"/>
              <a:ext cx="1811924" cy="1046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4EE01083-393F-4CCA-8C29-E829D5581A27}"/>
                </a:ext>
              </a:extLst>
            </p:cNvPr>
            <p:cNvSpPr txBox="1"/>
            <p:nvPr/>
          </p:nvSpPr>
          <p:spPr>
            <a:xfrm>
              <a:off x="3495966" y="3859437"/>
              <a:ext cx="192665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solidFill>
                    <a:srgbClr val="002060"/>
                  </a:solidFill>
                </a:rPr>
                <a:t>1 – тигель 1; 2 – уголь БАУ; 3 – шихта; 4 – тигель 2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56C5E2D6-36C2-535A-A7B8-3A0AF2D4B333}"/>
                </a:ext>
              </a:extLst>
            </p:cNvPr>
            <p:cNvSpPr/>
            <p:nvPr/>
          </p:nvSpPr>
          <p:spPr>
            <a:xfrm>
              <a:off x="3495966" y="2643331"/>
              <a:ext cx="1938069" cy="16469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F993074-058C-ACB8-6A57-30E09E28FA43}"/>
              </a:ext>
            </a:extLst>
          </p:cNvPr>
          <p:cNvSpPr txBox="1"/>
          <p:nvPr/>
        </p:nvSpPr>
        <p:spPr>
          <a:xfrm>
            <a:off x="9527066" y="999450"/>
            <a:ext cx="2225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К</a:t>
            </a:r>
            <a:r>
              <a:rPr lang="ru-RU" sz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убическая модификация </a:t>
            </a:r>
            <a:r>
              <a:rPr lang="en-US" sz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ZnS</a:t>
            </a:r>
            <a:r>
              <a:rPr lang="ru-RU" sz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– сфалерит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F894038-B3C9-44B5-669A-32DDCE286CCB}"/>
              </a:ext>
            </a:extLst>
          </p:cNvPr>
          <p:cNvSpPr txBox="1"/>
          <p:nvPr/>
        </p:nvSpPr>
        <p:spPr>
          <a:xfrm>
            <a:off x="7011541" y="51172"/>
            <a:ext cx="3638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Дифрактограмма синтезированного</a:t>
            </a:r>
            <a:r>
              <a:rPr lang="en-US" sz="1400" b="1" dirty="0">
                <a:solidFill>
                  <a:srgbClr val="002060"/>
                </a:solidFill>
              </a:rPr>
              <a:t> ZnS(Ag)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4" name="Picture 8">
            <a:extLst>
              <a:ext uri="{FF2B5EF4-FFF2-40B4-BE49-F238E27FC236}">
                <a16:creationId xmlns="" xmlns:a16="http://schemas.microsoft.com/office/drawing/2014/main" id="{B736C29F-64AC-002A-097C-7F7382D0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83" y="3901539"/>
            <a:ext cx="270438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1C0E413-BC0B-513D-4399-668540A00F20}"/>
              </a:ext>
            </a:extLst>
          </p:cNvPr>
          <p:cNvSpPr txBox="1"/>
          <p:nvPr/>
        </p:nvSpPr>
        <p:spPr>
          <a:xfrm>
            <a:off x="9135053" y="5847893"/>
            <a:ext cx="2910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Средний размер частиц – 7,5 мкм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F086374-4E08-E8E2-B4DF-FB6852C32E56}"/>
              </a:ext>
            </a:extLst>
          </p:cNvPr>
          <p:cNvSpPr txBox="1"/>
          <p:nvPr/>
        </p:nvSpPr>
        <p:spPr>
          <a:xfrm>
            <a:off x="8879006" y="3313796"/>
            <a:ext cx="3312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Гистограмма синтезированного </a:t>
            </a:r>
            <a:r>
              <a:rPr lang="en-US" sz="1400" b="1" dirty="0">
                <a:solidFill>
                  <a:srgbClr val="002060"/>
                </a:solidFill>
              </a:rPr>
              <a:t>ZnS(Ag)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28C05DCC-6EB5-509E-8176-FB2E419F0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13143"/>
              </p:ext>
            </p:extLst>
          </p:nvPr>
        </p:nvGraphicFramePr>
        <p:xfrm>
          <a:off x="5384826" y="3562843"/>
          <a:ext cx="3316308" cy="33303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0956">
                  <a:extLst>
                    <a:ext uri="{9D8B030D-6E8A-4147-A177-3AD203B41FA5}">
                      <a16:colId xmlns="" xmlns:a16="http://schemas.microsoft.com/office/drawing/2014/main" val="1521541888"/>
                    </a:ext>
                  </a:extLst>
                </a:gridCol>
                <a:gridCol w="1955352">
                  <a:extLst>
                    <a:ext uri="{9D8B030D-6E8A-4147-A177-3AD203B41FA5}">
                      <a16:colId xmlns="" xmlns:a16="http://schemas.microsoft.com/office/drawing/2014/main" val="2250654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9875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Определяемый элемент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Массовая доля определяемого элемента, 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2564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Zn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72,93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82835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S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23,37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46709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Cu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0,042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42317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Ba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0,10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0636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Ag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0,00</a:t>
                      </a:r>
                      <a:r>
                        <a:rPr lang="en-US" sz="1200" b="1" dirty="0">
                          <a:effectLst/>
                        </a:rPr>
                        <a:t>9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0569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Ca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97260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Mg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0,70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2529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Fe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0,023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5389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0,11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23985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Sr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0,089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21884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3CBA04-6C60-50C7-E234-9121FD8DDAA7}"/>
              </a:ext>
            </a:extLst>
          </p:cNvPr>
          <p:cNvSpPr txBox="1"/>
          <p:nvPr/>
        </p:nvSpPr>
        <p:spPr>
          <a:xfrm>
            <a:off x="5723525" y="3102152"/>
            <a:ext cx="2576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Элементный анализ синтезированного </a:t>
            </a:r>
            <a:r>
              <a:rPr lang="en-US" sz="1400" b="1" dirty="0">
                <a:solidFill>
                  <a:srgbClr val="002060"/>
                </a:solidFill>
              </a:rPr>
              <a:t>ZnS(Ag)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C39684CE-26C7-45ED-A515-760600AF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3" y="1555515"/>
            <a:ext cx="3845928" cy="19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2CA5D7-2C8E-4B6E-9F2D-54C245D29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86" y="910470"/>
            <a:ext cx="6239954" cy="4386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AA2C13-DB7C-4545-A696-6A35937FCE9A}"/>
              </a:ext>
            </a:extLst>
          </p:cNvPr>
          <p:cNvSpPr txBox="1"/>
          <p:nvPr/>
        </p:nvSpPr>
        <p:spPr>
          <a:xfrm>
            <a:off x="5546687" y="5035471"/>
            <a:ext cx="420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Спектры люминесценции образцов с покрытием </a:t>
            </a:r>
            <a:r>
              <a:rPr lang="en-US" sz="1400" dirty="0">
                <a:solidFill>
                  <a:srgbClr val="002060"/>
                </a:solidFill>
              </a:rPr>
              <a:t>ZnS(Ag)</a:t>
            </a:r>
            <a:r>
              <a:rPr lang="ru-RU" sz="1400" dirty="0">
                <a:solidFill>
                  <a:srgbClr val="002060"/>
                </a:solidFill>
              </a:rPr>
              <a:t> различной концентрации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985587-D9F8-4F1D-A54A-C5C7A8D9179B}"/>
              </a:ext>
            </a:extLst>
          </p:cNvPr>
          <p:cNvSpPr txBox="1"/>
          <p:nvPr/>
        </p:nvSpPr>
        <p:spPr>
          <a:xfrm>
            <a:off x="413939" y="3913867"/>
            <a:ext cx="40732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1 – спектрометр Avaspec-2048;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2 – оптоволоконный кабель;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3 – рефлектометрический датчик Avantes;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4 – коллимирующая линза;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5 – генератор излучения;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6 – излучатель (λ = 365 нм);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7 – трехкоординатное юстирующее устройство;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8 – предметный столик;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9 – персональный компьютер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A9890E-C83E-4A86-91FE-63253D17F8E4}"/>
              </a:ext>
            </a:extLst>
          </p:cNvPr>
          <p:cNvSpPr txBox="1"/>
          <p:nvPr/>
        </p:nvSpPr>
        <p:spPr>
          <a:xfrm>
            <a:off x="5344392" y="584509"/>
            <a:ext cx="581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Подбор оптимального количества люминофора </a:t>
            </a:r>
            <a:r>
              <a:rPr lang="en-US" dirty="0">
                <a:solidFill>
                  <a:srgbClr val="002060"/>
                </a:solidFill>
              </a:rPr>
              <a:t>ZnS(Ag)</a:t>
            </a:r>
            <a:r>
              <a:rPr lang="ru-RU" dirty="0">
                <a:solidFill>
                  <a:srgbClr val="002060"/>
                </a:solidFill>
              </a:rPr>
              <a:t> для сцинтилляционного материала</a:t>
            </a:r>
            <a:endParaRPr lang="ru-RU" strike="sngStrike" dirty="0">
              <a:solidFill>
                <a:srgbClr val="002060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E59DD6C-3DAA-4418-8157-ABC68999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C6237FE-81B1-BA68-A46D-6FA305C88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7500" r="9852" b="6184"/>
          <a:stretch/>
        </p:blipFill>
        <p:spPr bwMode="auto">
          <a:xfrm>
            <a:off x="10237083" y="1576674"/>
            <a:ext cx="1543574" cy="15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2052B2-D1D7-E62A-5C81-7FE2822F6FD9}"/>
              </a:ext>
            </a:extLst>
          </p:cNvPr>
          <p:cNvSpPr txBox="1"/>
          <p:nvPr/>
        </p:nvSpPr>
        <p:spPr>
          <a:xfrm>
            <a:off x="10282285" y="3187414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Фото сегмента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Размер 10х10 см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33807B-F732-1E4A-A0FA-70C1A778F1E2}"/>
              </a:ext>
            </a:extLst>
          </p:cNvPr>
          <p:cNvSpPr txBox="1"/>
          <p:nvPr/>
        </p:nvSpPr>
        <p:spPr>
          <a:xfrm>
            <a:off x="235689" y="17918"/>
            <a:ext cx="9050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Исследование люминесценции синтезированного </a:t>
            </a:r>
            <a:r>
              <a:rPr lang="en-US" sz="2000" b="1" u="sng" dirty="0">
                <a:solidFill>
                  <a:srgbClr val="002060"/>
                </a:solidFill>
              </a:rPr>
              <a:t>ZnS(Ag) </a:t>
            </a:r>
            <a:r>
              <a:rPr lang="ru-RU" sz="2000" b="1" u="sng" dirty="0">
                <a:solidFill>
                  <a:srgbClr val="002060"/>
                </a:solidFill>
              </a:rPr>
              <a:t>при помощи имитационного лабораторного стенда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9D3B10D-FD4B-7D14-06A9-1A1DCB534948}"/>
              </a:ext>
            </a:extLst>
          </p:cNvPr>
          <p:cNvSpPr/>
          <p:nvPr/>
        </p:nvSpPr>
        <p:spPr>
          <a:xfrm>
            <a:off x="282423" y="1178279"/>
            <a:ext cx="4336311" cy="48707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A44F979-EB2C-E1D6-7359-CB2B7686371F}"/>
              </a:ext>
            </a:extLst>
          </p:cNvPr>
          <p:cNvSpPr txBox="1"/>
          <p:nvPr/>
        </p:nvSpPr>
        <p:spPr>
          <a:xfrm>
            <a:off x="4848217" y="5642915"/>
            <a:ext cx="7199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При превышении концентрации люминофора ZnS(Ag) – 0,032 г/см</a:t>
            </a:r>
            <a:r>
              <a:rPr lang="ru-RU" sz="1600" baseline="30000" dirty="0">
                <a:solidFill>
                  <a:srgbClr val="002060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 происходит концентрационное тушение люминесценции</a:t>
            </a:r>
          </a:p>
        </p:txBody>
      </p:sp>
    </p:spTree>
    <p:extLst>
      <p:ext uri="{BB962C8B-B14F-4D97-AF65-F5344CB8AC3E}">
        <p14:creationId xmlns:p14="http://schemas.microsoft.com/office/powerpoint/2010/main" val="77194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9924E0-BA41-4FD3-B480-B23796E2C214}"/>
              </a:ext>
            </a:extLst>
          </p:cNvPr>
          <p:cNvSpPr txBox="1"/>
          <p:nvPr/>
        </p:nvSpPr>
        <p:spPr>
          <a:xfrm>
            <a:off x="201335" y="23790"/>
            <a:ext cx="5753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Технологическая схема получения сцинтиллятора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BA7D74-6B1E-44B7-BB89-8D0D46CFC43E}"/>
              </a:ext>
            </a:extLst>
          </p:cNvPr>
          <p:cNvSpPr txBox="1"/>
          <p:nvPr/>
        </p:nvSpPr>
        <p:spPr>
          <a:xfrm>
            <a:off x="4866165" y="165473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Формирование структуры функционального покрытия: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197159-4D11-42D9-9135-76404A81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7BFAE4-349D-2BB8-F29F-D6AD7712F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3" y="542664"/>
            <a:ext cx="3076575" cy="6105525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04CFC9AA-8BCF-49EA-2DC0-2101CD105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65" y="2684805"/>
            <a:ext cx="6480000" cy="22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1A97E5A5-C881-4C5B-81C9-1F3B4242E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85533"/>
              </p:ext>
            </p:extLst>
          </p:nvPr>
        </p:nvGraphicFramePr>
        <p:xfrm>
          <a:off x="383309" y="938378"/>
          <a:ext cx="5153424" cy="4741077"/>
        </p:xfrm>
        <a:graphic>
          <a:graphicData uri="http://schemas.openxmlformats.org/drawingml/2006/table">
            <a:tbl>
              <a:tblPr firstRow="1" firstCol="1" bandRow="1"/>
              <a:tblGrid>
                <a:gridCol w="262642">
                  <a:extLst>
                    <a:ext uri="{9D8B030D-6E8A-4147-A177-3AD203B41FA5}">
                      <a16:colId xmlns="" xmlns:a16="http://schemas.microsoft.com/office/drawing/2014/main" val="2065038761"/>
                    </a:ext>
                  </a:extLst>
                </a:gridCol>
                <a:gridCol w="872455">
                  <a:extLst>
                    <a:ext uri="{9D8B030D-6E8A-4147-A177-3AD203B41FA5}">
                      <a16:colId xmlns="" xmlns:a16="http://schemas.microsoft.com/office/drawing/2014/main" val="1296025011"/>
                    </a:ext>
                  </a:extLst>
                </a:gridCol>
                <a:gridCol w="1300294">
                  <a:extLst>
                    <a:ext uri="{9D8B030D-6E8A-4147-A177-3AD203B41FA5}">
                      <a16:colId xmlns="" xmlns:a16="http://schemas.microsoft.com/office/drawing/2014/main" val="2363562514"/>
                    </a:ext>
                  </a:extLst>
                </a:gridCol>
                <a:gridCol w="931178">
                  <a:extLst>
                    <a:ext uri="{9D8B030D-6E8A-4147-A177-3AD203B41FA5}">
                      <a16:colId xmlns="" xmlns:a16="http://schemas.microsoft.com/office/drawing/2014/main" val="2499489970"/>
                    </a:ext>
                  </a:extLst>
                </a:gridCol>
                <a:gridCol w="755009">
                  <a:extLst>
                    <a:ext uri="{9D8B030D-6E8A-4147-A177-3AD203B41FA5}">
                      <a16:colId xmlns="" xmlns:a16="http://schemas.microsoft.com/office/drawing/2014/main" val="403284681"/>
                    </a:ext>
                  </a:extLst>
                </a:gridCol>
                <a:gridCol w="1031846">
                  <a:extLst>
                    <a:ext uri="{9D8B030D-6E8A-4147-A177-3AD203B41FA5}">
                      <a16:colId xmlns="" xmlns:a16="http://schemas.microsoft.com/office/drawing/2014/main" val="3581688073"/>
                    </a:ext>
                  </a:extLst>
                </a:gridCol>
              </a:tblGrid>
              <a:tr h="86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образца сцинтиллятора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 сцинтилляционной композиции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Массовое соотношение компонентов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Толщина, мм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 покрытия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2982473"/>
                  </a:ext>
                </a:extLst>
              </a:tr>
              <a:tr h="38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:Полистирол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2:1:0,3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Дефектное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8855408"/>
                  </a:ext>
                </a:extLst>
              </a:tr>
              <a:tr h="38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:Полистирол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1:1:0,15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Дефектное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8964639"/>
                  </a:ext>
                </a:extLst>
              </a:tr>
              <a:tr h="38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:Полистирол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2:0,5:0,3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Дефектное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6515027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:Полистирол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2:0,125:0,3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Дефектное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9144331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:Полистирол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2:2,25:0,3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Дефектное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875214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2’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:ПММА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1:1:0,15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Сплошное, без дефектов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2512104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.2’’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:ПММА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1:1:0,3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Сплошное, без дефектов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9462407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.1’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:ПММА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2:1:0,3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Сплошное, без дефектов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4381281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.1’’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ZnS(Ag):</a:t>
                      </a:r>
                      <a:r>
                        <a:rPr lang="en-US" sz="900" kern="1200" baseline="300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</a:t>
                      </a:r>
                      <a:r>
                        <a:rPr lang="ru-RU" sz="90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:ПММА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2:1:0,6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9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Сплошное, без дефектов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7089106"/>
                  </a:ext>
                </a:extLst>
              </a:tr>
              <a:tr h="38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BC-704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Сплошное, без дефектов</a:t>
                      </a:r>
                    </a:p>
                  </a:txBody>
                  <a:tcPr marL="61991" marR="6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088063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6AC93CD-2062-4618-9F93-452CFE56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51" y="129878"/>
            <a:ext cx="55657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бразцы композиционных сцинтилляционных материалов</a:t>
            </a:r>
            <a:endParaRPr kumimoji="0" lang="ru-RU" altLang="ru-RU" sz="1050" b="1" i="0" u="sng" strike="sng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53AB13D-4B98-4670-A1B6-31320FC5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7B9335-21B7-47EB-9825-81403855D691}"/>
              </a:ext>
            </a:extLst>
          </p:cNvPr>
          <p:cNvSpPr txBox="1"/>
          <p:nvPr/>
        </p:nvSpPr>
        <p:spPr>
          <a:xfrm>
            <a:off x="8916553" y="2464396"/>
            <a:ext cx="26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Микроснимок торца покрытия образца </a:t>
            </a:r>
            <a:r>
              <a:rPr lang="en-US" sz="1400" dirty="0"/>
              <a:t>7.2’</a:t>
            </a:r>
            <a:r>
              <a:rPr lang="ru-RU" sz="1400" dirty="0"/>
              <a:t> (толщина 2</a:t>
            </a:r>
            <a:r>
              <a:rPr lang="en-US" sz="1400" dirty="0"/>
              <a:t>2</a:t>
            </a:r>
            <a:r>
              <a:rPr lang="ru-RU" sz="1400" dirty="0"/>
              <a:t>0 мкм)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F0ED9C-F261-3573-5FBF-2437FF69B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t="5491" r="8970"/>
          <a:stretch/>
        </p:blipFill>
        <p:spPr bwMode="auto">
          <a:xfrm>
            <a:off x="6096000" y="297712"/>
            <a:ext cx="2449610" cy="2319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13DDAE-5BCA-6E7F-BF74-4B6FBE662D11}"/>
              </a:ext>
            </a:extLst>
          </p:cNvPr>
          <p:cNvSpPr txBox="1"/>
          <p:nvPr/>
        </p:nvSpPr>
        <p:spPr>
          <a:xfrm>
            <a:off x="6655268" y="2617557"/>
            <a:ext cx="1507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Образец </a:t>
            </a:r>
            <a:r>
              <a:rPr lang="en-US" sz="1400" dirty="0"/>
              <a:t>7.2’</a:t>
            </a:r>
            <a:r>
              <a:rPr lang="ru-RU" sz="1400" dirty="0"/>
              <a:t> </a:t>
            </a:r>
          </a:p>
        </p:txBody>
      </p:sp>
      <p:pic>
        <p:nvPicPr>
          <p:cNvPr id="10" name="Рисунок 9" descr="наш образец с линейкой.jpg"/>
          <p:cNvPicPr>
            <a:picLocks noChangeAspect="1"/>
          </p:cNvPicPr>
          <p:nvPr/>
        </p:nvPicPr>
        <p:blipFill>
          <a:blip r:embed="rId3" cstate="print">
            <a:lum/>
          </a:blip>
          <a:srcRect l="34085" t="19451" r="10264" b="7324"/>
          <a:stretch>
            <a:fillRect/>
          </a:stretch>
        </p:blipFill>
        <p:spPr>
          <a:xfrm>
            <a:off x="9119288" y="263609"/>
            <a:ext cx="2180250" cy="21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3AE634-FA58-7A63-3455-5055966B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r="12238"/>
          <a:stretch/>
        </p:blipFill>
        <p:spPr>
          <a:xfrm>
            <a:off x="9123038" y="3308916"/>
            <a:ext cx="2172749" cy="21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4B3B2C-B01A-CCBC-A196-AAADD6B19977}"/>
              </a:ext>
            </a:extLst>
          </p:cNvPr>
          <p:cNvSpPr txBox="1"/>
          <p:nvPr/>
        </p:nvSpPr>
        <p:spPr>
          <a:xfrm>
            <a:off x="9010230" y="5528606"/>
            <a:ext cx="2622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Микроснимок торца сцинтиллятора ВС-704 (толщина 430 мкм)</a:t>
            </a:r>
          </a:p>
        </p:txBody>
      </p:sp>
    </p:spTree>
    <p:extLst>
      <p:ext uri="{BB962C8B-B14F-4D97-AF65-F5344CB8AC3E}">
        <p14:creationId xmlns:p14="http://schemas.microsoft.com/office/powerpoint/2010/main" val="60792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B0EDD99-37BC-5017-5CA7-008B400D5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06" y="1568314"/>
            <a:ext cx="5121000" cy="36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60A2668-43C3-B38D-23F0-B87D8977A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62" y="2055503"/>
            <a:ext cx="3584700" cy="252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DB167A0-979D-4083-97A4-BF46E6FD2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2020143"/>
            <a:ext cx="3584700" cy="25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D9A956-5028-4883-9E75-D531A9ED17BC}"/>
              </a:ext>
            </a:extLst>
          </p:cNvPr>
          <p:cNvSpPr txBox="1"/>
          <p:nvPr/>
        </p:nvSpPr>
        <p:spPr>
          <a:xfrm>
            <a:off x="636707" y="4540143"/>
            <a:ext cx="2426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Скорости счета от нейтронного источника для серии образцов 7.1, 7.2, 7.3, 7.4, 7.5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EF8747-7226-4C64-98E1-5F4304C969E5}"/>
              </a:ext>
            </a:extLst>
          </p:cNvPr>
          <p:cNvSpPr txBox="1"/>
          <p:nvPr/>
        </p:nvSpPr>
        <p:spPr>
          <a:xfrm>
            <a:off x="302654" y="1637187"/>
            <a:ext cx="311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Исследование влияния концентрации </a:t>
            </a:r>
            <a:r>
              <a:rPr lang="en-US" sz="1400" dirty="0">
                <a:solidFill>
                  <a:srgbClr val="002060"/>
                </a:solidFill>
              </a:rPr>
              <a:t>LiF</a:t>
            </a:r>
            <a:r>
              <a:rPr lang="ru-RU" sz="1400" dirty="0">
                <a:solidFill>
                  <a:srgbClr val="002060"/>
                </a:solidFill>
              </a:rPr>
              <a:t> на чувствительность к нейтронам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9A0FFD-AD49-42D9-9EE3-301292C2C1AB}"/>
              </a:ext>
            </a:extLst>
          </p:cNvPr>
          <p:cNvSpPr txBox="1"/>
          <p:nvPr/>
        </p:nvSpPr>
        <p:spPr>
          <a:xfrm>
            <a:off x="4230730" y="5161449"/>
            <a:ext cx="3730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ea typeface="Calibri" panose="020F0502020204030204" pitchFamily="34" charset="0"/>
              </a:rPr>
              <a:t>Скорости счета от нейтронного источника для серии образцов </a:t>
            </a:r>
            <a:r>
              <a:rPr lang="ru-RU" sz="1400" dirty="0">
                <a:solidFill>
                  <a:srgbClr val="002060"/>
                </a:solidFill>
              </a:rPr>
              <a:t>7.1, 7.2, 7.3, 7.4, 7.5, ВС-704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35FBA5-DFB2-4FDB-A8E1-5C4972539D54}"/>
              </a:ext>
            </a:extLst>
          </p:cNvPr>
          <p:cNvSpPr txBox="1"/>
          <p:nvPr/>
        </p:nvSpPr>
        <p:spPr>
          <a:xfrm>
            <a:off x="4287595" y="1589319"/>
            <a:ext cx="328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Сопоставление серии образцов с ВС-704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A161D346-1967-47D5-BE98-0372427C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4B09-0894-4087-BC39-3308D53BE43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E83D2B4-5DA4-42E9-AAB7-3EDBF8743D67}"/>
              </a:ext>
            </a:extLst>
          </p:cNvPr>
          <p:cNvSpPr txBox="1"/>
          <p:nvPr/>
        </p:nvSpPr>
        <p:spPr>
          <a:xfrm>
            <a:off x="193048" y="51867"/>
            <a:ext cx="9199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Радиометрические испытания композиционных сцинтилляционных материалов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EE913B-C60E-B8C5-9214-0C9AD49992EE}"/>
              </a:ext>
            </a:extLst>
          </p:cNvPr>
          <p:cNvSpPr txBox="1"/>
          <p:nvPr/>
        </p:nvSpPr>
        <p:spPr>
          <a:xfrm>
            <a:off x="193048" y="584759"/>
            <a:ext cx="642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Измерения темпа счета нейтронов проводилось в НИЯУ МИФИ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93C4C3A-4463-582F-EB2D-971F4A6B5F01}"/>
              </a:ext>
            </a:extLst>
          </p:cNvPr>
          <p:cNvSpPr txBox="1"/>
          <p:nvPr/>
        </p:nvSpPr>
        <p:spPr>
          <a:xfrm>
            <a:off x="193048" y="958490"/>
            <a:ext cx="305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Источник – калифорний 252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389550-8379-47B7-2217-284075290039}"/>
              </a:ext>
            </a:extLst>
          </p:cNvPr>
          <p:cNvSpPr txBox="1"/>
          <p:nvPr/>
        </p:nvSpPr>
        <p:spPr>
          <a:xfrm>
            <a:off x="67308" y="5502336"/>
            <a:ext cx="368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Оптимальная концентрация </a:t>
            </a:r>
            <a:r>
              <a:rPr lang="en-US" sz="1400" b="1" dirty="0">
                <a:solidFill>
                  <a:srgbClr val="002060"/>
                </a:solidFill>
              </a:rPr>
              <a:t>LiF</a:t>
            </a:r>
            <a:r>
              <a:rPr lang="ru-RU" sz="1400" b="1" dirty="0">
                <a:solidFill>
                  <a:srgbClr val="002060"/>
                </a:solidFill>
              </a:rPr>
              <a:t> – 32 мг/см</a:t>
            </a:r>
            <a:r>
              <a:rPr lang="ru-RU" sz="1400" b="1" baseline="30000" dirty="0">
                <a:solidFill>
                  <a:srgbClr val="002060"/>
                </a:solidFill>
              </a:rPr>
              <a:t>2</a:t>
            </a:r>
            <a:r>
              <a:rPr lang="ru-RU" sz="1400" b="1" dirty="0">
                <a:solidFill>
                  <a:srgbClr val="002060"/>
                </a:solidFill>
              </a:rPr>
              <a:t> при данной дисперсности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6FD9-AF80-5A87-A55E-D0EC13BF9177}"/>
              </a:ext>
            </a:extLst>
          </p:cNvPr>
          <p:cNvSpPr txBox="1"/>
          <p:nvPr/>
        </p:nvSpPr>
        <p:spPr>
          <a:xfrm>
            <a:off x="4547430" y="5692617"/>
            <a:ext cx="309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Скорость счета нейтронов образца сцинтиллятора состава 7.2 близка к ВС-704 (США)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E668123-862F-0282-2C02-777CF0C306FF}"/>
              </a:ext>
            </a:extLst>
          </p:cNvPr>
          <p:cNvSpPr/>
          <p:nvPr/>
        </p:nvSpPr>
        <p:spPr>
          <a:xfrm>
            <a:off x="128187" y="1519380"/>
            <a:ext cx="3566000" cy="5129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BBC7381-4872-24E0-ED47-F4470FD86948}"/>
              </a:ext>
            </a:extLst>
          </p:cNvPr>
          <p:cNvSpPr/>
          <p:nvPr/>
        </p:nvSpPr>
        <p:spPr>
          <a:xfrm>
            <a:off x="8075054" y="1525424"/>
            <a:ext cx="3051570" cy="5129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7E8EDD7-8114-F360-03C7-E81CDC5FD84A}"/>
              </a:ext>
            </a:extLst>
          </p:cNvPr>
          <p:cNvSpPr/>
          <p:nvPr/>
        </p:nvSpPr>
        <p:spPr>
          <a:xfrm>
            <a:off x="3880430" y="1525424"/>
            <a:ext cx="4080839" cy="5129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252AAB-9B79-162A-B1EE-71DEF0059DF9}"/>
              </a:ext>
            </a:extLst>
          </p:cNvPr>
          <p:cNvSpPr txBox="1"/>
          <p:nvPr/>
        </p:nvSpPr>
        <p:spPr>
          <a:xfrm>
            <a:off x="8430696" y="4396412"/>
            <a:ext cx="24263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Скорости счета от нейтронного источника для серии образцов 7.2, 7.2</a:t>
            </a:r>
            <a:r>
              <a:rPr lang="en-US" sz="1400" dirty="0">
                <a:solidFill>
                  <a:srgbClr val="002060"/>
                </a:solidFill>
              </a:rPr>
              <a:t>’</a:t>
            </a:r>
            <a:r>
              <a:rPr lang="ru-RU" sz="1400" dirty="0">
                <a:solidFill>
                  <a:srgbClr val="002060"/>
                </a:solidFill>
              </a:rPr>
              <a:t>, 7.2</a:t>
            </a:r>
            <a:r>
              <a:rPr lang="en-US" sz="1400" dirty="0">
                <a:solidFill>
                  <a:srgbClr val="002060"/>
                </a:solidFill>
              </a:rPr>
              <a:t>’’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3F05E8-B33D-4873-8704-265357F8C581}"/>
              </a:ext>
            </a:extLst>
          </p:cNvPr>
          <p:cNvSpPr txBox="1"/>
          <p:nvPr/>
        </p:nvSpPr>
        <p:spPr>
          <a:xfrm>
            <a:off x="8003448" y="1541120"/>
            <a:ext cx="3280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Исследование влияния оптической матрицы на чувствительность к нейтронам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6A7F75-5865-02DB-E052-37C647FD80BF}"/>
              </a:ext>
            </a:extLst>
          </p:cNvPr>
          <p:cNvSpPr txBox="1"/>
          <p:nvPr/>
        </p:nvSpPr>
        <p:spPr>
          <a:xfrm>
            <a:off x="8147512" y="5198442"/>
            <a:ext cx="3010000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7.2 –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ZnS(Ag):</a:t>
            </a:r>
            <a:r>
              <a:rPr lang="en-US" sz="1200" kern="1200" baseline="30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:Полистирол = 1:1:0,15</a:t>
            </a:r>
            <a:endParaRPr lang="ru-RU" sz="12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E5B0B2C-C3B7-B93D-4E22-A1361C28C88E}"/>
              </a:ext>
            </a:extLst>
          </p:cNvPr>
          <p:cNvSpPr txBox="1"/>
          <p:nvPr/>
        </p:nvSpPr>
        <p:spPr>
          <a:xfrm>
            <a:off x="8147512" y="5444417"/>
            <a:ext cx="2743199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ZnS(Ag):</a:t>
            </a:r>
            <a:r>
              <a:rPr lang="en-US" sz="1200" kern="1200" baseline="30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:ПММА = 1:1:0,15</a:t>
            </a:r>
            <a:endParaRPr lang="ru-RU" sz="12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DCC674-F351-E6A8-C26C-4CEF4DC0158E}"/>
              </a:ext>
            </a:extLst>
          </p:cNvPr>
          <p:cNvSpPr txBox="1"/>
          <p:nvPr/>
        </p:nvSpPr>
        <p:spPr>
          <a:xfrm>
            <a:off x="8075054" y="5708466"/>
            <a:ext cx="2872987" cy="29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ZnS(Ag):</a:t>
            </a:r>
            <a:r>
              <a:rPr lang="en-US" sz="1200" kern="1200" baseline="300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:ПММА = 1:1:0,3</a:t>
            </a:r>
            <a:endParaRPr lang="ru-RU" sz="12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79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1040</Words>
  <Application>Microsoft Office PowerPoint</Application>
  <PresentationFormat>Широкоэкранный</PresentationFormat>
  <Paragraphs>266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Times New Roman</vt:lpstr>
      <vt:lpstr>Тема Office</vt:lpstr>
      <vt:lpstr>Композиционные сцинтилляционные материалы для волоконно-оптического нейтронного детектора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Композиционные сцинтилляционные материалы волоконно-оптического нейтронного детектора</dc:title>
  <dc:creator>Н Организация</dc:creator>
  <cp:lastModifiedBy>Артур Намакшинас</cp:lastModifiedBy>
  <cp:revision>153</cp:revision>
  <dcterms:created xsi:type="dcterms:W3CDTF">2022-04-25T10:10:42Z</dcterms:created>
  <dcterms:modified xsi:type="dcterms:W3CDTF">2022-09-21T17:56:31Z</dcterms:modified>
</cp:coreProperties>
</file>